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05"/>
  </p:notesMasterIdLst>
  <p:sldIdLst>
    <p:sldId id="292" r:id="rId3"/>
    <p:sldId id="437" r:id="rId4"/>
    <p:sldId id="438" r:id="rId5"/>
    <p:sldId id="488" r:id="rId6"/>
    <p:sldId id="439" r:id="rId7"/>
    <p:sldId id="440" r:id="rId8"/>
    <p:sldId id="442" r:id="rId9"/>
    <p:sldId id="443" r:id="rId10"/>
    <p:sldId id="489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560" r:id="rId19"/>
    <p:sldId id="483" r:id="rId20"/>
    <p:sldId id="490" r:id="rId21"/>
    <p:sldId id="467" r:id="rId22"/>
    <p:sldId id="468" r:id="rId23"/>
    <p:sldId id="547" r:id="rId24"/>
    <p:sldId id="548" r:id="rId25"/>
    <p:sldId id="549" r:id="rId26"/>
    <p:sldId id="550" r:id="rId27"/>
    <p:sldId id="469" r:id="rId28"/>
    <p:sldId id="562" r:id="rId29"/>
    <p:sldId id="563" r:id="rId30"/>
    <p:sldId id="564" r:id="rId31"/>
    <p:sldId id="565" r:id="rId32"/>
    <p:sldId id="566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481" r:id="rId45"/>
    <p:sldId id="546" r:id="rId46"/>
    <p:sldId id="482" r:id="rId47"/>
    <p:sldId id="499" r:id="rId48"/>
    <p:sldId id="500" r:id="rId49"/>
    <p:sldId id="501" r:id="rId50"/>
    <p:sldId id="502" r:id="rId51"/>
    <p:sldId id="503" r:id="rId52"/>
    <p:sldId id="513" r:id="rId53"/>
    <p:sldId id="514" r:id="rId54"/>
    <p:sldId id="515" r:id="rId55"/>
    <p:sldId id="516" r:id="rId56"/>
    <p:sldId id="517" r:id="rId57"/>
    <p:sldId id="518" r:id="rId58"/>
    <p:sldId id="519" r:id="rId59"/>
    <p:sldId id="520" r:id="rId60"/>
    <p:sldId id="521" r:id="rId61"/>
    <p:sldId id="522" r:id="rId62"/>
    <p:sldId id="523" r:id="rId63"/>
    <p:sldId id="524" r:id="rId64"/>
    <p:sldId id="525" r:id="rId65"/>
    <p:sldId id="526" r:id="rId66"/>
    <p:sldId id="527" r:id="rId67"/>
    <p:sldId id="528" r:id="rId68"/>
    <p:sldId id="529" r:id="rId69"/>
    <p:sldId id="530" r:id="rId70"/>
    <p:sldId id="531" r:id="rId71"/>
    <p:sldId id="532" r:id="rId72"/>
    <p:sldId id="534" r:id="rId73"/>
    <p:sldId id="555" r:id="rId74"/>
    <p:sldId id="535" r:id="rId75"/>
    <p:sldId id="536" r:id="rId76"/>
    <p:sldId id="537" r:id="rId77"/>
    <p:sldId id="538" r:id="rId78"/>
    <p:sldId id="543" r:id="rId79"/>
    <p:sldId id="540" r:id="rId80"/>
    <p:sldId id="544" r:id="rId81"/>
    <p:sldId id="491" r:id="rId82"/>
    <p:sldId id="452" r:id="rId83"/>
    <p:sldId id="453" r:id="rId84"/>
    <p:sldId id="454" r:id="rId85"/>
    <p:sldId id="492" r:id="rId86"/>
    <p:sldId id="455" r:id="rId87"/>
    <p:sldId id="493" r:id="rId88"/>
    <p:sldId id="456" r:id="rId89"/>
    <p:sldId id="496" r:id="rId90"/>
    <p:sldId id="457" r:id="rId91"/>
    <p:sldId id="494" r:id="rId92"/>
    <p:sldId id="458" r:id="rId93"/>
    <p:sldId id="484" r:id="rId94"/>
    <p:sldId id="459" r:id="rId95"/>
    <p:sldId id="497" r:id="rId96"/>
    <p:sldId id="460" r:id="rId97"/>
    <p:sldId id="461" r:id="rId98"/>
    <p:sldId id="557" r:id="rId99"/>
    <p:sldId id="559" r:id="rId100"/>
    <p:sldId id="558" r:id="rId101"/>
    <p:sldId id="567" r:id="rId102"/>
    <p:sldId id="561" r:id="rId103"/>
    <p:sldId id="495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FFCC"/>
    <a:srgbClr val="FF0000"/>
    <a:srgbClr val="FFCCCC"/>
    <a:srgbClr val="EAEAEA"/>
    <a:srgbClr val="B2B2B2"/>
    <a:srgbClr val="5F5F5F"/>
    <a:srgbClr val="3333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3" autoAdjust="0"/>
    <p:restoredTop sz="94686" autoAdjust="0"/>
  </p:normalViewPr>
  <p:slideViewPr>
    <p:cSldViewPr>
      <p:cViewPr>
        <p:scale>
          <a:sx n="67" d="100"/>
          <a:sy n="67" d="100"/>
        </p:scale>
        <p:origin x="-166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9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5.emf"/><Relationship Id="rId1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0.wmf"/><Relationship Id="rId1" Type="http://schemas.openxmlformats.org/officeDocument/2006/relationships/image" Target="../media/image1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2" Type="http://schemas.openxmlformats.org/officeDocument/2006/relationships/image" Target="../media/image148.wmf"/><Relationship Id="rId1" Type="http://schemas.openxmlformats.org/officeDocument/2006/relationships/image" Target="../media/image34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162.wmf"/><Relationship Id="rId3" Type="http://schemas.openxmlformats.org/officeDocument/2006/relationships/image" Target="../media/image155.wmf"/><Relationship Id="rId7" Type="http://schemas.openxmlformats.org/officeDocument/2006/relationships/image" Target="../media/image17.wmf"/><Relationship Id="rId12" Type="http://schemas.openxmlformats.org/officeDocument/2006/relationships/image" Target="../media/image161.wmf"/><Relationship Id="rId2" Type="http://schemas.openxmlformats.org/officeDocument/2006/relationships/image" Target="../media/image154.wmf"/><Relationship Id="rId1" Type="http://schemas.openxmlformats.org/officeDocument/2006/relationships/image" Target="../media/image34.wmf"/><Relationship Id="rId6" Type="http://schemas.openxmlformats.org/officeDocument/2006/relationships/image" Target="../media/image157.wmf"/><Relationship Id="rId11" Type="http://schemas.openxmlformats.org/officeDocument/2006/relationships/image" Target="../media/image160.wmf"/><Relationship Id="rId5" Type="http://schemas.openxmlformats.org/officeDocument/2006/relationships/image" Target="../media/image16.wmf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image" Target="../media/image33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75.wmf"/><Relationship Id="rId3" Type="http://schemas.openxmlformats.org/officeDocument/2006/relationships/image" Target="../media/image165.wmf"/><Relationship Id="rId7" Type="http://schemas.openxmlformats.org/officeDocument/2006/relationships/image" Target="../media/image169.wmf"/><Relationship Id="rId12" Type="http://schemas.openxmlformats.org/officeDocument/2006/relationships/image" Target="../media/image174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68.wmf"/><Relationship Id="rId11" Type="http://schemas.openxmlformats.org/officeDocument/2006/relationships/image" Target="../media/image173.wmf"/><Relationship Id="rId5" Type="http://schemas.openxmlformats.org/officeDocument/2006/relationships/image" Target="../media/image167.wmf"/><Relationship Id="rId15" Type="http://schemas.openxmlformats.org/officeDocument/2006/relationships/image" Target="../media/image177.wmf"/><Relationship Id="rId10" Type="http://schemas.openxmlformats.org/officeDocument/2006/relationships/image" Target="../media/image172.wmf"/><Relationship Id="rId4" Type="http://schemas.openxmlformats.org/officeDocument/2006/relationships/image" Target="../media/image166.wmf"/><Relationship Id="rId9" Type="http://schemas.openxmlformats.org/officeDocument/2006/relationships/image" Target="../media/image171.wmf"/><Relationship Id="rId14" Type="http://schemas.openxmlformats.org/officeDocument/2006/relationships/image" Target="../media/image176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1.wmf"/><Relationship Id="rId7" Type="http://schemas.openxmlformats.org/officeDocument/2006/relationships/image" Target="../media/image184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3.wmf"/><Relationship Id="rId5" Type="http://schemas.openxmlformats.org/officeDocument/2006/relationships/image" Target="../media/image21.wmf"/><Relationship Id="rId10" Type="http://schemas.openxmlformats.org/officeDocument/2006/relationships/image" Target="../media/image187.wmf"/><Relationship Id="rId4" Type="http://schemas.openxmlformats.org/officeDocument/2006/relationships/image" Target="../media/image182.wmf"/><Relationship Id="rId9" Type="http://schemas.openxmlformats.org/officeDocument/2006/relationships/image" Target="../media/image18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6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20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2.wmf"/><Relationship Id="rId7" Type="http://schemas.openxmlformats.org/officeDocument/2006/relationships/image" Target="../media/image3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32.wmf"/><Relationship Id="rId9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48A293-1F06-4523-A608-1DB97E42F9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3C34C-B57B-43EB-BA71-1C11BC3DCE9A}" type="slidenum">
              <a:rPr lang="en-US"/>
              <a:pPr/>
              <a:t>1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6CF4E-9F72-46AC-9112-40873781C052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81D18-4832-4BEE-86DD-557CA8E925DE}" type="slidenum">
              <a:rPr lang="en-US"/>
              <a:pPr/>
              <a:t>13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7D82D-975D-4DCB-BEEB-05B47439C2E1}" type="slidenum">
              <a:rPr lang="en-US"/>
              <a:pPr/>
              <a:t>14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3F4F-609F-433D-B1C7-D0E1D9FDDCC5}" type="slidenum">
              <a:rPr lang="en-US"/>
              <a:pPr/>
              <a:t>15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DE537-FC6B-4530-9DAD-FB93AE14BCCA}" type="slidenum">
              <a:rPr lang="en-US"/>
              <a:pPr/>
              <a:t>16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3F904-90A7-49B1-81C0-E1399A098538}" type="slidenum">
              <a:rPr lang="en-US"/>
              <a:pPr/>
              <a:t>18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03C95-0C61-421B-905C-339B1F8877AB}" type="slidenum">
              <a:rPr lang="en-US"/>
              <a:pPr/>
              <a:t>20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AD0AB-88BD-4372-877C-9C223CC50BB7}" type="slidenum">
              <a:rPr lang="en-US"/>
              <a:pPr/>
              <a:t>21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2963E-BA5B-4E96-98E5-66BFDB2FE3B5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38102-9BB9-4831-A700-06F0A54231D7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19894-99BC-451A-9663-AF663B446847}" type="slidenum">
              <a:rPr lang="en-US"/>
              <a:pPr/>
              <a:t>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FE49B-BE2E-4FFC-8A40-03E70F37A359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8B745-B9DE-4562-AE62-9CAC88760083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11BE0-CF44-4427-90C3-567B45AC3CB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01D77-35E5-4B37-891B-D15C3315C427}" type="slidenum">
              <a:rPr lang="en-US"/>
              <a:pPr/>
              <a:t>27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01D77-35E5-4B37-891B-D15C3315C427}" type="slidenum">
              <a:rPr lang="en-US"/>
              <a:pPr/>
              <a:t>28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12FA8-B310-404F-9A92-00F5D4969494}" type="slidenum">
              <a:rPr lang="en-US"/>
              <a:pPr/>
              <a:t>29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093F0-FE8E-4794-8468-92B8CB5973C5}" type="slidenum">
              <a:rPr lang="en-US"/>
              <a:pPr/>
              <a:t>30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7EB2-8C6D-4461-BBF8-87058F442092}" type="slidenum">
              <a:rPr lang="en-US"/>
              <a:pPr/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E6CD4-7283-4E97-807C-F08244802907}" type="slidenum">
              <a:rPr lang="en-US"/>
              <a:pPr/>
              <a:t>32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D92F5-B292-4C76-8A80-BA2C6AA4F7AF}" type="slidenum">
              <a:rPr lang="en-US"/>
              <a:pPr/>
              <a:t>33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2F9E0-0974-45C8-ABA7-01BB544A729E}" type="slidenum">
              <a:rPr lang="en-US"/>
              <a:pPr/>
              <a:t>3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76E1A-C5F7-4004-A74C-4394578EF4D5}" type="slidenum">
              <a:rPr lang="en-US"/>
              <a:pPr/>
              <a:t>34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4AB8D-4E5F-4C72-9196-840318574C8C}" type="slidenum">
              <a:rPr lang="en-US"/>
              <a:pPr/>
              <a:t>35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9E147-3194-4B68-8321-01FB44177055}" type="slidenum">
              <a:rPr lang="en-US"/>
              <a:pPr/>
              <a:t>36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602C8-47E5-4EE6-892E-BFC432ECD890}" type="slidenum">
              <a:rPr lang="en-US"/>
              <a:pPr/>
              <a:t>37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8CAB4-7D97-4EB7-BD42-77EED5488AD1}" type="slidenum">
              <a:rPr lang="en-US"/>
              <a:pPr/>
              <a:t>38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A9F31-4656-43B4-BA6C-499B6A017E63}" type="slidenum">
              <a:rPr lang="en-US"/>
              <a:pPr/>
              <a:t>39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1C955-D754-49B0-B3CC-8EB7239C32DC}" type="slidenum">
              <a:rPr lang="en-US"/>
              <a:pPr/>
              <a:t>40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830C0-174C-4D85-BDAE-7EC166F10F4E}" type="slidenum">
              <a:rPr lang="en-US"/>
              <a:pPr/>
              <a:t>41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60A29-8AFC-4CE4-B14F-0EBBF3921C03}" type="slidenum">
              <a:rPr lang="en-US"/>
              <a:pPr/>
              <a:t>42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FCEA-F793-4187-9713-BC5D3736D480}" type="slidenum">
              <a:rPr lang="en-US"/>
              <a:pPr/>
              <a:t>43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E3CEF-45E2-435A-AA76-4DC6BB9D0DB9}" type="slidenum">
              <a:rPr lang="en-US"/>
              <a:pPr/>
              <a:t>5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FCEA-F793-4187-9713-BC5D3736D480}" type="slidenum">
              <a:rPr lang="en-US"/>
              <a:pPr/>
              <a:t>44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6A255-4E23-4C8F-A111-402B2C2FDE0F}" type="slidenum">
              <a:rPr lang="en-US"/>
              <a:pPr/>
              <a:t>45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1496B-C854-4E63-9A93-D96BE0943508}" type="slidenum">
              <a:rPr lang="en-US"/>
              <a:pPr/>
              <a:t>46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E601A-A1FF-4847-949B-279FD35587D5}" type="slidenum">
              <a:rPr lang="en-US"/>
              <a:pPr/>
              <a:t>47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07C98-B102-40AC-94D0-0F306266AB78}" type="slidenum">
              <a:rPr lang="en-US"/>
              <a:pPr/>
              <a:t>48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07C98-B102-40AC-94D0-0F306266AB78}" type="slidenum">
              <a:rPr lang="en-US"/>
              <a:pPr/>
              <a:t>49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5CE31-5C42-4002-BB6A-AD1C7FAEA6BA}" type="slidenum">
              <a:rPr lang="en-US"/>
              <a:pPr/>
              <a:t>50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8202F-75B9-4ADB-9951-1C30082AE56E}" type="slidenum">
              <a:rPr lang="en-US"/>
              <a:pPr/>
              <a:t>51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19315-6055-4A8F-9409-E2660F8679CA}" type="slidenum">
              <a:rPr lang="en-US"/>
              <a:pPr/>
              <a:t>52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9FD21-5396-4E98-B30F-A96715C7B26B}" type="slidenum">
              <a:rPr lang="en-US"/>
              <a:pPr/>
              <a:t>53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2948D-7199-4CAB-89E3-2C755D686236}" type="slidenum">
              <a:rPr lang="en-US"/>
              <a:pPr/>
              <a:t>6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9E76D-8069-4BDD-AEAD-2FBFBA560FDB}" type="slidenum">
              <a:rPr lang="en-US"/>
              <a:pPr/>
              <a:t>54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8FA38-E769-412D-A2E1-8102027D1BAF}" type="slidenum">
              <a:rPr lang="en-US"/>
              <a:pPr/>
              <a:t>55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3A9ED-77B6-4679-B5B8-35297789AAA1}" type="slidenum">
              <a:rPr lang="en-US"/>
              <a:pPr/>
              <a:t>56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64"/>
            <a:ext cx="5487988" cy="41144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2C586-A5C7-4228-AB05-8BC28757935C}" type="slidenum">
              <a:rPr lang="en-US"/>
              <a:pPr/>
              <a:t>57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4857"/>
            <a:ext cx="4648200" cy="342900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64"/>
            <a:ext cx="5487988" cy="41144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92334-0FC8-4DBB-A15C-F706806DC0A8}" type="slidenum">
              <a:rPr lang="en-US"/>
              <a:pPr/>
              <a:t>58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4857"/>
            <a:ext cx="4648200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64"/>
            <a:ext cx="5487988" cy="41144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7D3BF-7B36-4617-B536-D83C7F4C67AA}" type="slidenum">
              <a:rPr lang="en-US"/>
              <a:pPr/>
              <a:t>59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4857"/>
            <a:ext cx="4648200" cy="34290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64"/>
            <a:ext cx="5487988" cy="41144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689CE-2B9F-46F4-90F7-BB50FA14F3A9}" type="slidenum">
              <a:rPr lang="en-US"/>
              <a:pPr/>
              <a:t>60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4857"/>
            <a:ext cx="4648200" cy="34290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64"/>
            <a:ext cx="5487988" cy="41144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B38C-6D38-4866-800E-B750B447AA8A}" type="slidenum">
              <a:rPr lang="en-US"/>
              <a:pPr/>
              <a:t>61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6CDC7-E3E0-4EC7-AA4E-D334AC8B1380}" type="slidenum">
              <a:rPr lang="en-US"/>
              <a:pPr/>
              <a:t>62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62369-2F31-431C-9713-884BA8C6801E}" type="slidenum">
              <a:rPr lang="en-US"/>
              <a:pPr/>
              <a:t>63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CE9C1-258A-460A-B0CE-777A20540506}" type="slidenum">
              <a:rPr lang="en-US"/>
              <a:pPr/>
              <a:t>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7BD92-7A21-436C-ADF6-762058FFE99F}" type="slidenum">
              <a:rPr lang="en-US"/>
              <a:pPr/>
              <a:t>64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EEC52-F700-4B47-9576-894C4CF7BEE8}" type="slidenum">
              <a:rPr lang="en-US"/>
              <a:pPr/>
              <a:t>65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C331E-945B-4BD4-B3AC-3456A9A8DD98}" type="slidenum">
              <a:rPr lang="en-US"/>
              <a:pPr/>
              <a:t>66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96A94-E789-4878-8814-1D7D90692CE8}" type="slidenum">
              <a:rPr lang="en-US"/>
              <a:pPr/>
              <a:t>67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4310-0554-4CFF-B25C-A36FFB1DB6A3}" type="slidenum">
              <a:rPr lang="en-US"/>
              <a:pPr/>
              <a:t>68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12A32-7C9C-4C5B-9CE7-6494D30FE777}" type="slidenum">
              <a:rPr lang="en-US"/>
              <a:pPr/>
              <a:t>69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54C3D-CC49-4E6B-9904-CB23D48FB58B}" type="slidenum">
              <a:rPr lang="en-US"/>
              <a:pPr/>
              <a:t>70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42DB6-CE02-460F-86FC-F8B4DFC69D8A}" type="slidenum">
              <a:rPr lang="en-US"/>
              <a:pPr/>
              <a:t>71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42DB6-CE02-460F-86FC-F8B4DFC69D8A}" type="slidenum">
              <a:rPr lang="en-US"/>
              <a:pPr/>
              <a:t>72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42462-3AB2-4C49-83EF-4E3E1A5B5D40}" type="slidenum">
              <a:rPr lang="en-US"/>
              <a:pPr/>
              <a:t>73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0E39-2DFD-45BA-BB1C-613C602B26A7}" type="slidenum">
              <a:rPr lang="en-US"/>
              <a:pPr/>
              <a:t>8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3D481-6829-439B-8EFA-6E4A9093A2D9}" type="slidenum">
              <a:rPr lang="en-US"/>
              <a:pPr/>
              <a:t>74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33766-4D9F-410F-B489-D8C7AEF85D9F}" type="slidenum">
              <a:rPr lang="en-US"/>
              <a:pPr/>
              <a:t>75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3B707-0414-4DF4-AE47-B0FD5472D65D}" type="slidenum">
              <a:rPr lang="en-US"/>
              <a:pPr/>
              <a:t>76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8E8D1-970C-40E5-8696-BD42B876D893}" type="slidenum">
              <a:rPr lang="en-US"/>
              <a:pPr/>
              <a:t>77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61609-1C7E-4834-A291-4B6D265C00A7}" type="slidenum">
              <a:rPr lang="en-US"/>
              <a:pPr/>
              <a:t>78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0FE7F-EC75-4F82-8B06-2408E048E6D1}" type="slidenum">
              <a:rPr lang="en-US"/>
              <a:pPr/>
              <a:t>79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19528-B845-4131-BB84-9A4FA6357311}" type="slidenum">
              <a:rPr lang="en-US"/>
              <a:pPr/>
              <a:t>81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205C6-9438-4E0A-82A8-28F6C896095B}" type="slidenum">
              <a:rPr lang="en-US"/>
              <a:pPr/>
              <a:t>82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6644F-DEE3-48A8-B026-7B63D7C21B8B}" type="slidenum">
              <a:rPr lang="en-US"/>
              <a:pPr/>
              <a:t>83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6644F-DEE3-48A8-B026-7B63D7C21B8B}" type="slidenum">
              <a:rPr lang="en-US"/>
              <a:pPr/>
              <a:t>84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F7608-95B5-4858-B175-0283BCEA45C3}" type="slidenum">
              <a:rPr lang="en-US"/>
              <a:pPr/>
              <a:t>10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D09E4-7D46-47FF-BC65-3CC88642BDCC}" type="slidenum">
              <a:rPr lang="en-US"/>
              <a:pPr/>
              <a:t>85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78614-4C72-4467-9CC4-CF4203802395}" type="slidenum">
              <a:rPr lang="en-US"/>
              <a:pPr/>
              <a:t>87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78614-4C72-4467-9CC4-CF4203802395}" type="slidenum">
              <a:rPr lang="en-US"/>
              <a:pPr/>
              <a:t>88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7A4FB-CC8A-4F12-8F49-FFB1A8758CBC}" type="slidenum">
              <a:rPr lang="en-US"/>
              <a:pPr/>
              <a:t>89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9D302-2D6E-4CD5-94AE-AF0319045DC0}" type="slidenum">
              <a:rPr lang="en-US"/>
              <a:pPr/>
              <a:t>91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A4197-D282-4A33-BD56-EB673F6B969C}" type="slidenum">
              <a:rPr lang="en-US"/>
              <a:pPr/>
              <a:t>92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B43E1-212E-47D6-8B5F-2D89ADF417C2}" type="slidenum">
              <a:rPr lang="en-US"/>
              <a:pPr/>
              <a:t>93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164-202B-4AEF-8982-F591F3B1158B}" type="slidenum">
              <a:rPr lang="en-US"/>
              <a:pPr/>
              <a:t>95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40E6F-3E61-47C8-B022-6C9C218418B4}" type="slidenum">
              <a:rPr lang="en-US"/>
              <a:pPr/>
              <a:t>96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8AFE4-EF54-4DC4-9904-255ECBF11C6E}" type="slidenum">
              <a:rPr lang="en-US"/>
              <a:pPr/>
              <a:t>97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878CA-3A93-460D-B15D-F9421AE83AA6}" type="slidenum">
              <a:rPr lang="en-US"/>
              <a:pPr/>
              <a:t>11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BC189-8571-42C7-AA26-C921F2F92499}" type="slidenum">
              <a:rPr lang="en-US"/>
              <a:pPr/>
              <a:t>99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71C7A-4AAE-4EC9-8E93-DFC2029A6959}" type="slidenum">
              <a:rPr lang="en-US"/>
              <a:pPr/>
              <a:t>101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A00A3-93BA-4775-96DF-850CD40078CE}" type="slidenum">
              <a:rPr lang="en-US"/>
              <a:pPr/>
              <a:t>102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FA7E-2580-4FC4-B9A9-F4DABD7D0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FE0BA-D689-4107-93E8-530FD6148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6E499-658F-4446-89D7-42B41DBB6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6B398E-4E77-4946-9938-85A3857A7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116F06-D50A-4650-B8A7-B392F23C1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24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57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A962-885C-48B4-891C-12AB1AF72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3EC28-15A9-473A-9516-23BFC802E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49C15-106B-4B59-97F1-5D122DD97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DF5F9-BC26-42C6-81F7-1D6EF8661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72DCE-500D-4535-BFA8-4DE585F6E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1999-B8E3-4AB3-8329-ED66482C0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373A-F83F-44A1-9929-D0B05A1BF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51E0F-5E4B-46E2-986E-2855D6126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782B3-2F6C-4D02-A90C-F47A3AC1E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E4F5-7BDC-43C2-9EE8-3CB2F111B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CBA64-0160-48E4-A38F-0F5480A33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798CC-5A79-4237-92AC-C5412D049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4381F-DAD0-43AC-8B02-AEAB1E703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664C-93B2-4023-A4A3-B0CA62B15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9F69E-C559-4BD5-8760-3E385144B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B7F0-ABF5-4F50-8D5D-9BE350158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4FB26-C27A-42D4-9E94-305B51CA4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C5AE0-397F-4DCA-BC35-0AEF34E29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ED03-81C2-474D-915C-EA94E3961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5705C12D-85B3-4971-BB25-D8B8D4F2ED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6" r:id="rId12"/>
    <p:sldLayoutId id="2147483677" r:id="rId13"/>
    <p:sldLayoutId id="214748367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+mn-lt"/>
              </a:defRPr>
            </a:lvl1pPr>
          </a:lstStyle>
          <a:p>
            <a:fld id="{299F7A1C-7452-4AEC-9B9C-6A8258EFBD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Office_Excel_97-2003_Worksheet6.xls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Worksheet7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8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oleObject" Target="../embeddings/oleObject6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Microsoft_Office_Excel_97-2003_Worksheet9.xls"/><Relationship Id="rId4" Type="http://schemas.openxmlformats.org/officeDocument/2006/relationships/oleObject" Target="../embeddings/Microsoft_Office_Excel_97-2003_Worksheet8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Microsoft_Office_Excel_97-2003_Worksheet10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2.png"/><Relationship Id="rId4" Type="http://schemas.openxmlformats.org/officeDocument/2006/relationships/image" Target="../media/image1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oleObject" Target="../embeddings/Microsoft_Office_Excel_97-2003_Worksheet12.xls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5.png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2.png"/><Relationship Id="rId5" Type="http://schemas.openxmlformats.org/officeDocument/2006/relationships/oleObject" Target="../embeddings/Microsoft_Office_Excel_97-2003_Worksheet13.xls"/><Relationship Id="rId4" Type="http://schemas.openxmlformats.org/officeDocument/2006/relationships/image" Target="../media/image9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4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4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81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87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3" Type="http://schemas.openxmlformats.org/officeDocument/2006/relationships/notesSlide" Target="../notesSlides/notesSlide83.xml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11.bin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10.bin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1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12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5.bin"/><Relationship Id="rId3" Type="http://schemas.openxmlformats.org/officeDocument/2006/relationships/notesSlide" Target="../notesSlides/notesSlide86.xml"/><Relationship Id="rId7" Type="http://schemas.openxmlformats.org/officeDocument/2006/relationships/oleObject" Target="../embeddings/oleObject119.bin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8.bin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17.bin"/><Relationship Id="rId10" Type="http://schemas.openxmlformats.org/officeDocument/2006/relationships/oleObject" Target="../embeddings/oleObject122.bin"/><Relationship Id="rId4" Type="http://schemas.openxmlformats.org/officeDocument/2006/relationships/image" Target="../media/image188.png"/><Relationship Id="rId9" Type="http://schemas.openxmlformats.org/officeDocument/2006/relationships/oleObject" Target="../embeddings/oleObject121.bin"/><Relationship Id="rId14" Type="http://schemas.openxmlformats.org/officeDocument/2006/relationships/oleObject" Target="../embeddings/oleObject126.bin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tags" Target="../tags/tag4.xml"/><Relationship Id="rId7" Type="http://schemas.openxmlformats.org/officeDocument/2006/relationships/image" Target="../media/image191.png"/><Relationship Id="rId2" Type="http://schemas.openxmlformats.org/officeDocument/2006/relationships/tags" Target="../tags/tag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0.wmf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27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85800"/>
            <a:ext cx="8839200" cy="5410200"/>
          </a:xfrm>
          <a:solidFill>
            <a:srgbClr val="FFFFCC"/>
          </a:solidFill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in Image Processing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 dirty="0" smtClean="0">
                <a:ea typeface="MS PGothic" pitchFamily="34" charset="-128"/>
              </a:rPr>
              <a:t>LSIS is Doing a Convolution</a:t>
            </a:r>
            <a:endParaRPr lang="en-US" altLang="ja-JP" sz="3600" dirty="0">
              <a:ea typeface="MS PGothic" pitchFamily="34" charset="-128"/>
            </a:endParaRPr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4663456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MS PGothic" pitchFamily="34" charset="-128"/>
              </a:rPr>
              <a:t>convolution</a:t>
            </a:r>
            <a:r>
              <a:rPr lang="en-US" altLang="ja-JP" sz="2000" dirty="0" smtClean="0">
                <a:latin typeface="Palatino Linotype" pitchFamily="18" charset="0"/>
                <a:ea typeface="MS PGothic" pitchFamily="34" charset="-128"/>
              </a:rPr>
              <a:t> </a:t>
            </a:r>
            <a:r>
              <a:rPr lang="en-US" altLang="ja-JP" sz="2000" dirty="0">
                <a:latin typeface="Palatino Linotype" pitchFamily="18" charset="0"/>
                <a:ea typeface="MS PGothic" pitchFamily="34" charset="-128"/>
              </a:rPr>
              <a:t>is linear and shift invariant</a:t>
            </a:r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 flipV="1">
            <a:off x="3873500" y="3373438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2039938" y="4664075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0" name="Line 6"/>
          <p:cNvSpPr>
            <a:spLocks noChangeShapeType="1"/>
          </p:cNvSpPr>
          <p:nvPr/>
        </p:nvSpPr>
        <p:spPr bwMode="auto">
          <a:xfrm flipV="1">
            <a:off x="2935288" y="4140200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1" name="Freeform 7"/>
          <p:cNvSpPr>
            <a:spLocks/>
          </p:cNvSpPr>
          <p:nvPr/>
        </p:nvSpPr>
        <p:spPr bwMode="auto">
          <a:xfrm>
            <a:off x="3389313" y="4148138"/>
            <a:ext cx="957262" cy="217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1" y="136"/>
              </a:cxn>
              <a:cxn ang="0">
                <a:pos x="603" y="7"/>
              </a:cxn>
            </a:cxnLst>
            <a:rect l="0" t="0" r="r" b="b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>
            <a:off x="4335463" y="4159250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 flipV="1">
            <a:off x="4700588" y="3857625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4" name="Line 10"/>
          <p:cNvSpPr>
            <a:spLocks noChangeShapeType="1"/>
          </p:cNvSpPr>
          <p:nvPr/>
        </p:nvSpPr>
        <p:spPr bwMode="auto">
          <a:xfrm>
            <a:off x="4700588" y="3846513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5" name="Line 11"/>
          <p:cNvSpPr>
            <a:spLocks noChangeShapeType="1"/>
          </p:cNvSpPr>
          <p:nvPr/>
        </p:nvSpPr>
        <p:spPr bwMode="auto">
          <a:xfrm>
            <a:off x="5335588" y="43307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6" name="Line 12"/>
          <p:cNvSpPr>
            <a:spLocks noChangeShapeType="1"/>
          </p:cNvSpPr>
          <p:nvPr/>
        </p:nvSpPr>
        <p:spPr bwMode="auto">
          <a:xfrm>
            <a:off x="5927725" y="4330700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33517" name="Object 13"/>
          <p:cNvGraphicFramePr>
            <a:graphicFrameLocks noChangeAspect="1"/>
          </p:cNvGraphicFramePr>
          <p:nvPr/>
        </p:nvGraphicFramePr>
        <p:xfrm>
          <a:off x="3875088" y="3124200"/>
          <a:ext cx="601662" cy="409575"/>
        </p:xfrm>
        <a:graphic>
          <a:graphicData uri="http://schemas.openxmlformats.org/presentationml/2006/ole">
            <p:oleObj spid="_x0000_s533517" name="Equation" r:id="rId4" imgW="317160" imgH="215640" progId="Equation.3">
              <p:embed/>
            </p:oleObj>
          </a:graphicData>
        </a:graphic>
      </p:graphicFrame>
      <p:graphicFrame>
        <p:nvGraphicFramePr>
          <p:cNvPr id="533518" name="Object 14"/>
          <p:cNvGraphicFramePr>
            <a:graphicFrameLocks noChangeAspect="1"/>
          </p:cNvGraphicFramePr>
          <p:nvPr/>
        </p:nvGraphicFramePr>
        <p:xfrm>
          <a:off x="7146925" y="4678363"/>
          <a:ext cx="239713" cy="265112"/>
        </p:xfrm>
        <a:graphic>
          <a:graphicData uri="http://schemas.openxmlformats.org/presentationml/2006/ole">
            <p:oleObj spid="_x0000_s533518" name="Equation" r:id="rId5" imgW="126720" imgH="139680" progId="Equation.3">
              <p:embed/>
            </p:oleObj>
          </a:graphicData>
        </a:graphic>
      </p:graphicFrame>
      <p:graphicFrame>
        <p:nvGraphicFramePr>
          <p:cNvPr id="533519" name="Object 15"/>
          <p:cNvGraphicFramePr>
            <a:graphicFrameLocks noChangeAspect="1"/>
          </p:cNvGraphicFramePr>
          <p:nvPr/>
        </p:nvGraphicFramePr>
        <p:xfrm>
          <a:off x="2016125" y="1752600"/>
          <a:ext cx="5240338" cy="1089025"/>
        </p:xfrm>
        <a:graphic>
          <a:graphicData uri="http://schemas.openxmlformats.org/presentationml/2006/ole">
            <p:oleObj spid="_x0000_s533519" name="Equation" r:id="rId6" imgW="2260440" imgH="469800" progId="Equation.3">
              <p:embed/>
            </p:oleObj>
          </a:graphicData>
        </a:graphic>
      </p:graphicFrame>
      <p:grpSp>
        <p:nvGrpSpPr>
          <p:cNvPr id="533520" name="Group 16"/>
          <p:cNvGrpSpPr>
            <a:grpSpLocks/>
          </p:cNvGrpSpPr>
          <p:nvPr/>
        </p:nvGrpSpPr>
        <p:grpSpPr bwMode="auto">
          <a:xfrm>
            <a:off x="1741488" y="5051425"/>
            <a:ext cx="1339850" cy="1485900"/>
            <a:chOff x="1097" y="3254"/>
            <a:chExt cx="844" cy="936"/>
          </a:xfrm>
        </p:grpSpPr>
        <p:graphicFrame>
          <p:nvGraphicFramePr>
            <p:cNvPr id="533521" name="Object 17"/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p:oleObj spid="_x0000_s533521" name="Equation" r:id="rId7" imgW="291960" imgH="215640" progId="Equation.3">
                <p:embed/>
              </p:oleObj>
            </a:graphicData>
          </a:graphic>
        </p:graphicFrame>
        <p:graphicFrame>
          <p:nvGraphicFramePr>
            <p:cNvPr id="533522" name="Object 18"/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p:oleObj spid="_x0000_s533522" name="Equation" r:id="rId8" imgW="126720" imgH="139680" progId="Equation.3">
                <p:embed/>
              </p:oleObj>
            </a:graphicData>
          </a:graphic>
        </p:graphicFrame>
        <p:sp>
          <p:nvSpPr>
            <p:cNvPr id="533523" name="Line 19"/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4" name="Line 20"/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5" name="Line 21"/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6" name="Line 22"/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7" name="Line 23"/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3528" name="Group 24"/>
          <p:cNvGrpSpPr>
            <a:grpSpLocks/>
          </p:cNvGrpSpPr>
          <p:nvPr/>
        </p:nvGrpSpPr>
        <p:grpSpPr bwMode="auto">
          <a:xfrm>
            <a:off x="3090863" y="5051425"/>
            <a:ext cx="2084387" cy="1485900"/>
            <a:chOff x="1947" y="3254"/>
            <a:chExt cx="1313" cy="936"/>
          </a:xfrm>
        </p:grpSpPr>
        <p:sp>
          <p:nvSpPr>
            <p:cNvPr id="533529" name="Line 25"/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530" name="Group 26"/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533531" name="Object 27"/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p:oleObj spid="_x0000_s533531" name="Equation" r:id="rId9" imgW="406080" imgH="215640" progId="Equation.3">
                  <p:embed/>
                </p:oleObj>
              </a:graphicData>
            </a:graphic>
          </p:graphicFrame>
          <p:graphicFrame>
            <p:nvGraphicFramePr>
              <p:cNvPr id="533532" name="Object 28"/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p:oleObj spid="_x0000_s533532" name="Equation" r:id="rId10" imgW="126720" imgH="139680" progId="Equation.3">
                  <p:embed/>
                </p:oleObj>
              </a:graphicData>
            </a:graphic>
          </p:graphicFrame>
          <p:grpSp>
            <p:nvGrpSpPr>
              <p:cNvPr id="533533" name="Group 29"/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533534" name="Group 30"/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5335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53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33537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53353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539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3354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33541" name="Group 37"/>
          <p:cNvGrpSpPr>
            <a:grpSpLocks/>
          </p:cNvGrpSpPr>
          <p:nvPr/>
        </p:nvGrpSpPr>
        <p:grpSpPr bwMode="auto">
          <a:xfrm>
            <a:off x="5187950" y="3930650"/>
            <a:ext cx="958850" cy="1914525"/>
            <a:chOff x="3268" y="2548"/>
            <a:chExt cx="604" cy="1206"/>
          </a:xfrm>
        </p:grpSpPr>
        <p:grpSp>
          <p:nvGrpSpPr>
            <p:cNvPr id="533542" name="Group 38"/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533543" name="Line 39"/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Line 40"/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545" name="Group 41"/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533546" name="Group 42"/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533547" name="Group 43"/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53354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54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3550" name="Line 46"/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33551" name="Object 47"/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p:oleObj spid="_x0000_s533551" name="Equation" r:id="rId11" imgW="126720" imgH="139680" progId="Equation.3">
                  <p:embed/>
                </p:oleObj>
              </a:graphicData>
            </a:graphic>
          </p:graphicFrame>
        </p:grpSp>
      </p:grpSp>
      <p:sp>
        <p:nvSpPr>
          <p:cNvPr id="533552" name="Freeform 48"/>
          <p:cNvSpPr>
            <a:spLocks/>
          </p:cNvSpPr>
          <p:nvPr/>
        </p:nvSpPr>
        <p:spPr bwMode="auto">
          <a:xfrm>
            <a:off x="5205413" y="4329113"/>
            <a:ext cx="796925" cy="344487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115" y="0"/>
              </a:cxn>
              <a:cxn ang="0">
                <a:pos x="461" y="0"/>
              </a:cxn>
              <a:cxn ang="0">
                <a:pos x="515" y="54"/>
              </a:cxn>
              <a:cxn ang="0">
                <a:pos x="515" y="203"/>
              </a:cxn>
              <a:cxn ang="0">
                <a:pos x="0" y="210"/>
              </a:cxn>
            </a:cxnLst>
            <a:rect l="0" t="0" r="r" b="b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53" name="Text Box 49"/>
          <p:cNvSpPr txBox="1">
            <a:spLocks noChangeArrowheads="1"/>
          </p:cNvSpPr>
          <p:nvPr/>
        </p:nvSpPr>
        <p:spPr bwMode="auto">
          <a:xfrm>
            <a:off x="5943600" y="55499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>
                <a:latin typeface="Palatino Linotype" pitchFamily="18" charset="0"/>
                <a:ea typeface="MS PGothic" pitchFamily="34" charset="-128"/>
              </a:rPr>
              <a:t>kernel </a:t>
            </a:r>
            <a:r>
              <a:rPr lang="en-US" altLang="ja-JP" sz="3200" i="1">
                <a:latin typeface="Palatino Linotype" pitchFamily="18" charset="0"/>
                <a:ea typeface="MS PGothic" pitchFamily="34" charset="-128"/>
              </a:rPr>
              <a:t>h</a:t>
            </a:r>
          </a:p>
        </p:txBody>
      </p:sp>
      <p:sp>
        <p:nvSpPr>
          <p:cNvPr id="533554" name="Rectangle 50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6324600" y="914400"/>
            <a:ext cx="28194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Linear Shift Invariant Systems (LSIS)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0800" y="2971800"/>
            <a:ext cx="2743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u="sng" dirty="0" smtClean="0">
                <a:solidFill>
                  <a:srgbClr val="FF0000"/>
                </a:solidFill>
              </a:rPr>
              <a:t>Continuous</a:t>
            </a:r>
            <a:r>
              <a:rPr lang="en-US" sz="1600" dirty="0" smtClean="0">
                <a:solidFill>
                  <a:srgbClr val="00B0F0"/>
                </a:solidFill>
              </a:rPr>
              <a:t> convolution defined by integral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 convolution </a:t>
            </a:r>
            <a:r>
              <a:rPr lang="en-US" sz="1600" dirty="0" smtClean="0">
                <a:solidFill>
                  <a:srgbClr val="00B0F0"/>
                </a:solidFill>
              </a:rPr>
              <a:t>from previous lectures  defined by  finite sums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1000" y="4038600"/>
            <a:ext cx="1600200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negate (mirror) the kernel of convolution h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1981200" y="4267200"/>
            <a:ext cx="19812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52" grpId="0" animBg="1"/>
      <p:bldP spid="53355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Filtering with EMAN2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9220200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2400" smtClean="0"/>
              <a:t>LowPass Filters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filtered=image.process(‘filter.lowpass.guass’, {‘sigma’:0.10})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filtered=image.process(‘filter.lowpass.butterworth’, {‘low_cutoff_frequency’:0.10, ‘high_cutoff_frequency’:0.35})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filtered=image.process(‘filter.lowpass.tanh’, {‘cutoff_frequency’:0.10, ‘falloff’:0.2})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2400" smtClean="0"/>
              <a:t>HighPass Filters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filtered=image.process(‘filter.highpass.guass’, {‘sigma’:0.10})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filtered=image.process(‘filter.highpass.butterworth’, {‘low_cutoff_frequency’:0.10, ‘high_cutoff_frequency’:0.35})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filtered=image.process(‘filter.highpass.tanh’, {‘cutoff_frequency’:0.10, ‘falloff’:0.2})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BandPass Filters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filtered=image.process(‘filter.bandpass.guass’, {‘center’:0.2,‘sigma’:0.10})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filtered=image.process(‘filter.bandpass.butterworth’, {‘low_cutoff_frequency’:0.10, ‘high_cutoff_frequency’:0.35})</a:t>
            </a:r>
          </a:p>
          <a:p>
            <a:pPr eaLnBrk="1" hangingPunct="1">
              <a:buFontTx/>
              <a:buNone/>
            </a:pPr>
            <a:r>
              <a:rPr lang="en-US" sz="1400" smtClean="0"/>
              <a:t>filtered=image.process(‘filter.bandpass.tanh’, {‘cutoff_frequency’:0.10, ‘falloff’:0.2})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010400" cy="38862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 S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Narasimhan</a:t>
            </a:r>
            <a:endParaRPr lang="en-US" sz="2800" dirty="0" smtClean="0"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Mike Marsh</a:t>
            </a:r>
          </a:p>
          <a:p>
            <a:pPr marL="914400" lvl="1" indent="-457200" algn="l"/>
            <a:r>
              <a:rPr lang="en-US" dirty="0" smtClean="0">
                <a:latin typeface="+mj-lt"/>
              </a:rPr>
              <a:t>National Center for Macromolecular Imaging</a:t>
            </a:r>
          </a:p>
          <a:p>
            <a:pPr marL="914400" lvl="1" indent="-457200" algn="l"/>
            <a:r>
              <a:rPr lang="en-US" dirty="0" smtClean="0">
                <a:latin typeface="+mj-lt"/>
              </a:rPr>
              <a:t>Baylor College of Medicine</a:t>
            </a:r>
          </a:p>
          <a:p>
            <a:pPr marL="457200" indent="-457200" algn="l">
              <a:buFont typeface="+mj-lt"/>
              <a:buAutoNum type="arabicPeriod"/>
            </a:pPr>
            <a:endParaRPr lang="en-US" sz="28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8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Sources of slides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MS PGothic" pitchFamily="34" charset="-128"/>
              </a:rPr>
              <a:t>Convolution </a:t>
            </a:r>
            <a:r>
              <a:rPr lang="en-US" altLang="ja-JP" sz="3600" dirty="0" smtClean="0">
                <a:ea typeface="MS PGothic" pitchFamily="34" charset="-128"/>
              </a:rPr>
              <a:t>– </a:t>
            </a:r>
            <a:r>
              <a:rPr lang="en-US" altLang="ja-JP" sz="3600" dirty="0" smtClean="0">
                <a:solidFill>
                  <a:srgbClr val="FF0000"/>
                </a:solidFill>
                <a:ea typeface="MS PGothic" pitchFamily="34" charset="-128"/>
              </a:rPr>
              <a:t>two more Examples</a:t>
            </a:r>
            <a:endParaRPr lang="en-US" altLang="ja-JP" sz="3600" dirty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535555" name="Picture 3" descr="convre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</p:spPr>
      </p:pic>
      <p:pic>
        <p:nvPicPr>
          <p:cNvPr id="535556" name="Picture 4" descr="convga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</p:spPr>
      </p:pic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3697288" y="554513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>
            <a:off x="3697288" y="600233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>
            <a:off x="3697288" y="641826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35560" name="Object 8"/>
          <p:cNvGraphicFramePr>
            <a:graphicFrameLocks noChangeAspect="1"/>
          </p:cNvGraphicFramePr>
          <p:nvPr/>
        </p:nvGraphicFramePr>
        <p:xfrm>
          <a:off x="4403725" y="5256213"/>
          <a:ext cx="431800" cy="576262"/>
        </p:xfrm>
        <a:graphic>
          <a:graphicData uri="http://schemas.openxmlformats.org/presentationml/2006/ole">
            <p:oleObj spid="_x0000_s535560" name="Equation" r:id="rId6" imgW="152280" imgH="203040" progId="Equation.3">
              <p:embed/>
            </p:oleObj>
          </a:graphicData>
        </a:graphic>
      </p:graphicFrame>
      <p:graphicFrame>
        <p:nvGraphicFramePr>
          <p:cNvPr id="535561" name="Object 9"/>
          <p:cNvGraphicFramePr>
            <a:graphicFrameLocks noChangeAspect="1"/>
          </p:cNvGraphicFramePr>
          <p:nvPr/>
        </p:nvGraphicFramePr>
        <p:xfrm>
          <a:off x="4403725" y="5768975"/>
          <a:ext cx="395288" cy="468313"/>
        </p:xfrm>
        <a:graphic>
          <a:graphicData uri="http://schemas.openxmlformats.org/presentationml/2006/ole">
            <p:oleObj spid="_x0000_s535561" name="Equation" r:id="rId7" imgW="139680" imgH="164880" progId="Equation.3">
              <p:embed/>
            </p:oleObj>
          </a:graphicData>
        </a:graphic>
      </p:graphicFrame>
      <p:graphicFrame>
        <p:nvGraphicFramePr>
          <p:cNvPr id="535562" name="Object 10"/>
          <p:cNvGraphicFramePr>
            <a:graphicFrameLocks noChangeAspect="1"/>
          </p:cNvGraphicFramePr>
          <p:nvPr/>
        </p:nvGraphicFramePr>
        <p:xfrm>
          <a:off x="4403725" y="6130925"/>
          <a:ext cx="1004888" cy="576263"/>
        </p:xfrm>
        <a:graphic>
          <a:graphicData uri="http://schemas.openxmlformats.org/presentationml/2006/ole">
            <p:oleObj spid="_x0000_s535562" name="Equation" r:id="rId8" imgW="355320" imgH="203040" progId="Equation.3">
              <p:embed/>
            </p:oleObj>
          </a:graphicData>
        </a:graphic>
      </p:graphicFrame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6021388" y="6483350"/>
            <a:ext cx="288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MS PGothic" pitchFamily="34" charset="-128"/>
              </a:rPr>
              <a:t>From Eric </a:t>
            </a:r>
            <a:r>
              <a:rPr lang="en-US" altLang="ja-JP" dirty="0">
                <a:ea typeface="MS PGothic" pitchFamily="34" charset="-128"/>
              </a:rPr>
              <a:t>Weinstein’s Math World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V="1">
            <a:off x="2438400" y="3505200"/>
            <a:ext cx="22860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35558" idx="0"/>
          </p:cNvCxnSpPr>
          <p:nvPr/>
        </p:nvCxnSpPr>
        <p:spPr bwMode="auto">
          <a:xfrm rot="5400000" flipH="1">
            <a:off x="2200275" y="4505325"/>
            <a:ext cx="1811338" cy="118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V="1">
            <a:off x="1562100" y="4229100"/>
            <a:ext cx="2590800" cy="1905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3886200" y="762000"/>
          <a:ext cx="4478338" cy="930669"/>
        </p:xfrm>
        <a:graphic>
          <a:graphicData uri="http://schemas.openxmlformats.org/presentationml/2006/ole">
            <p:oleObj spid="_x0000_s535563" name="Equation" r:id="rId9" imgW="2260440" imgH="4698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990600"/>
            <a:ext cx="2209800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Here we show two more examples of convolution of functions f and 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H="1">
            <a:off x="914400" y="1905000"/>
            <a:ext cx="685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3"/>
          </p:cNvCxnSpPr>
          <p:nvPr/>
        </p:nvCxnSpPr>
        <p:spPr bwMode="auto">
          <a:xfrm>
            <a:off x="2514600" y="1359932"/>
            <a:ext cx="1752600" cy="1002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4800" y="5257800"/>
            <a:ext cx="1752600" cy="116955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use two non-idea approximation of Dirac’s Delta function as a signal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Line 3"/>
          <p:cNvSpPr>
            <a:spLocks noChangeShapeType="1"/>
          </p:cNvSpPr>
          <p:nvPr/>
        </p:nvSpPr>
        <p:spPr bwMode="auto">
          <a:xfrm>
            <a:off x="2060575" y="6303963"/>
            <a:ext cx="502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5491163" y="628808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6596063" y="628808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MS PGothic" pitchFamily="34" charset="-128"/>
              </a:rPr>
              <a:t>2</a:t>
            </a:r>
          </a:p>
        </p:txBody>
      </p:sp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3486150" y="6288088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MS PGothic" pitchFamily="34" charset="-128"/>
              </a:rPr>
              <a:t>-1</a:t>
            </a:r>
          </a:p>
        </p:txBody>
      </p:sp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2408238" y="6288088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MS PGothic" pitchFamily="34" charset="-128"/>
              </a:rPr>
              <a:t>-2</a:t>
            </a:r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>
            <a:off x="2533650" y="623887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9" name="Line 9"/>
          <p:cNvSpPr>
            <a:spLocks noChangeShapeType="1"/>
          </p:cNvSpPr>
          <p:nvPr/>
        </p:nvSpPr>
        <p:spPr bwMode="auto">
          <a:xfrm>
            <a:off x="6769100" y="6246813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10" name="Line 10"/>
          <p:cNvSpPr>
            <a:spLocks noChangeShapeType="1"/>
          </p:cNvSpPr>
          <p:nvPr/>
        </p:nvSpPr>
        <p:spPr bwMode="auto">
          <a:xfrm>
            <a:off x="3616325" y="6246813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11" name="Line 11"/>
          <p:cNvSpPr>
            <a:spLocks noChangeShapeType="1"/>
          </p:cNvSpPr>
          <p:nvPr/>
        </p:nvSpPr>
        <p:spPr bwMode="auto">
          <a:xfrm>
            <a:off x="5646738" y="6253163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37612" name="Object 12"/>
          <p:cNvGraphicFramePr>
            <a:graphicFrameLocks noChangeAspect="1"/>
          </p:cNvGraphicFramePr>
          <p:nvPr/>
        </p:nvGraphicFramePr>
        <p:xfrm>
          <a:off x="4700588" y="4645025"/>
          <a:ext cx="639762" cy="473075"/>
        </p:xfrm>
        <a:graphic>
          <a:graphicData uri="http://schemas.openxmlformats.org/presentationml/2006/ole">
            <p:oleObj spid="_x0000_s537612" name="Equation" r:id="rId4" imgW="291960" imgH="215640" progId="Equation.3">
              <p:embed/>
            </p:oleObj>
          </a:graphicData>
        </a:graphic>
      </p:graphicFrame>
      <p:grpSp>
        <p:nvGrpSpPr>
          <p:cNvPr id="537613" name="Group 13"/>
          <p:cNvGrpSpPr>
            <a:grpSpLocks/>
          </p:cNvGrpSpPr>
          <p:nvPr/>
        </p:nvGrpSpPr>
        <p:grpSpPr bwMode="auto">
          <a:xfrm>
            <a:off x="5160963" y="1506538"/>
            <a:ext cx="2247900" cy="1798637"/>
            <a:chOff x="3048" y="1061"/>
            <a:chExt cx="1416" cy="1133"/>
          </a:xfrm>
        </p:grpSpPr>
        <p:grpSp>
          <p:nvGrpSpPr>
            <p:cNvPr id="537614" name="Group 14"/>
            <p:cNvGrpSpPr>
              <a:grpSpLocks/>
            </p:cNvGrpSpPr>
            <p:nvPr/>
          </p:nvGrpSpPr>
          <p:grpSpPr bwMode="auto">
            <a:xfrm>
              <a:off x="3048" y="1176"/>
              <a:ext cx="1416" cy="1018"/>
              <a:chOff x="3048" y="1176"/>
              <a:chExt cx="1416" cy="1018"/>
            </a:xfrm>
          </p:grpSpPr>
          <p:sp>
            <p:nvSpPr>
              <p:cNvPr id="537615" name="Line 15"/>
              <p:cNvSpPr>
                <a:spLocks noChangeShapeType="1"/>
              </p:cNvSpPr>
              <p:nvPr/>
            </p:nvSpPr>
            <p:spPr bwMode="auto">
              <a:xfrm>
                <a:off x="3048" y="1976"/>
                <a:ext cx="1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6" name="Line 16"/>
              <p:cNvSpPr>
                <a:spLocks noChangeShapeType="1"/>
              </p:cNvSpPr>
              <p:nvPr/>
            </p:nvSpPr>
            <p:spPr bwMode="auto">
              <a:xfrm flipV="1">
                <a:off x="3758" y="1176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7" name="Line 17"/>
              <p:cNvSpPr>
                <a:spLocks noChangeShapeType="1"/>
              </p:cNvSpPr>
              <p:nvPr/>
            </p:nvSpPr>
            <p:spPr bwMode="auto">
              <a:xfrm flipV="1">
                <a:off x="3246" y="1457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8" name="Line 18"/>
              <p:cNvSpPr>
                <a:spLocks noChangeShapeType="1"/>
              </p:cNvSpPr>
              <p:nvPr/>
            </p:nvSpPr>
            <p:spPr bwMode="auto">
              <a:xfrm flipH="1" flipV="1">
                <a:off x="3759" y="1456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19" name="Text Box 19"/>
              <p:cNvSpPr txBox="1">
                <a:spLocks noChangeArrowheads="1"/>
              </p:cNvSpPr>
              <p:nvPr/>
            </p:nvSpPr>
            <p:spPr bwMode="auto">
              <a:xfrm>
                <a:off x="3124" y="1982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Palatino Linotype" pitchFamily="18" charset="0"/>
                    <a:ea typeface="MS PGothic" pitchFamily="34" charset="-128"/>
                  </a:rPr>
                  <a:t>-1</a:t>
                </a:r>
              </a:p>
            </p:txBody>
          </p:sp>
          <p:sp>
            <p:nvSpPr>
              <p:cNvPr id="537620" name="Text Box 20"/>
              <p:cNvSpPr txBox="1">
                <a:spLocks noChangeArrowheads="1"/>
              </p:cNvSpPr>
              <p:nvPr/>
            </p:nvSpPr>
            <p:spPr bwMode="auto">
              <a:xfrm>
                <a:off x="4220" y="198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Palatino Linotype" pitchFamily="18" charset="0"/>
                    <a:ea typeface="MS PGothic" pitchFamily="34" charset="-128"/>
                  </a:rPr>
                  <a:t>1</a:t>
                </a:r>
              </a:p>
            </p:txBody>
          </p:sp>
          <p:sp>
            <p:nvSpPr>
              <p:cNvPr id="537621" name="Text Box 21"/>
              <p:cNvSpPr txBox="1">
                <a:spLocks noChangeArrowheads="1"/>
              </p:cNvSpPr>
              <p:nvPr/>
            </p:nvSpPr>
            <p:spPr bwMode="auto">
              <a:xfrm>
                <a:off x="3757" y="130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Palatino Linotype" pitchFamily="18" charset="0"/>
                    <a:ea typeface="MS PGothic" pitchFamily="34" charset="-128"/>
                  </a:rPr>
                  <a:t>1</a:t>
                </a:r>
              </a:p>
            </p:txBody>
          </p:sp>
        </p:grpSp>
        <p:graphicFrame>
          <p:nvGraphicFramePr>
            <p:cNvPr id="537622" name="Object 22"/>
            <p:cNvGraphicFramePr>
              <a:graphicFrameLocks noChangeAspect="1"/>
            </p:cNvGraphicFramePr>
            <p:nvPr/>
          </p:nvGraphicFramePr>
          <p:xfrm>
            <a:off x="3796" y="1061"/>
            <a:ext cx="403" cy="298"/>
          </p:xfrm>
          <a:graphic>
            <a:graphicData uri="http://schemas.openxmlformats.org/presentationml/2006/ole">
              <p:oleObj spid="_x0000_s537622" name="Equation" r:id="rId5" imgW="291960" imgH="215640" progId="Equation.3">
                <p:embed/>
              </p:oleObj>
            </a:graphicData>
          </a:graphic>
        </p:graphicFrame>
      </p:grpSp>
      <p:grpSp>
        <p:nvGrpSpPr>
          <p:cNvPr id="537623" name="Group 23"/>
          <p:cNvGrpSpPr>
            <a:grpSpLocks/>
          </p:cNvGrpSpPr>
          <p:nvPr/>
        </p:nvGrpSpPr>
        <p:grpSpPr bwMode="auto">
          <a:xfrm>
            <a:off x="1646238" y="1512888"/>
            <a:ext cx="2247900" cy="1806575"/>
            <a:chOff x="834" y="1065"/>
            <a:chExt cx="1416" cy="1138"/>
          </a:xfrm>
        </p:grpSpPr>
        <p:sp>
          <p:nvSpPr>
            <p:cNvPr id="537624" name="Line 24"/>
            <p:cNvSpPr>
              <a:spLocks noChangeShapeType="1"/>
            </p:cNvSpPr>
            <p:nvPr/>
          </p:nvSpPr>
          <p:spPr bwMode="auto">
            <a:xfrm>
              <a:off x="834" y="1999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5" name="Line 25"/>
            <p:cNvSpPr>
              <a:spLocks noChangeShapeType="1"/>
            </p:cNvSpPr>
            <p:nvPr/>
          </p:nvSpPr>
          <p:spPr bwMode="auto">
            <a:xfrm flipV="1">
              <a:off x="1544" y="1199"/>
              <a:ext cx="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6" name="Line 26"/>
            <p:cNvSpPr>
              <a:spLocks noChangeShapeType="1"/>
            </p:cNvSpPr>
            <p:nvPr/>
          </p:nvSpPr>
          <p:spPr bwMode="auto">
            <a:xfrm flipV="1">
              <a:off x="1016" y="1484"/>
              <a:ext cx="0" cy="5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7" name="Line 27"/>
            <p:cNvSpPr>
              <a:spLocks noChangeShapeType="1"/>
            </p:cNvSpPr>
            <p:nvPr/>
          </p:nvSpPr>
          <p:spPr bwMode="auto">
            <a:xfrm>
              <a:off x="1010" y="1484"/>
              <a:ext cx="105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8" name="Line 28"/>
            <p:cNvSpPr>
              <a:spLocks noChangeShapeType="1"/>
            </p:cNvSpPr>
            <p:nvPr/>
          </p:nvSpPr>
          <p:spPr bwMode="auto">
            <a:xfrm>
              <a:off x="2074" y="1477"/>
              <a:ext cx="0" cy="5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29" name="Text Box 29"/>
            <p:cNvSpPr txBox="1">
              <a:spLocks noChangeArrowheads="1"/>
            </p:cNvSpPr>
            <p:nvPr/>
          </p:nvSpPr>
          <p:spPr bwMode="auto">
            <a:xfrm>
              <a:off x="884" y="1991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Palatino Linotype" pitchFamily="18" charset="0"/>
                  <a:ea typeface="MS PGothic" pitchFamily="34" charset="-128"/>
                </a:rPr>
                <a:t>-1</a:t>
              </a:r>
            </a:p>
          </p:txBody>
        </p:sp>
        <p:sp>
          <p:nvSpPr>
            <p:cNvPr id="537630" name="Text Box 30"/>
            <p:cNvSpPr txBox="1">
              <a:spLocks noChangeArrowheads="1"/>
            </p:cNvSpPr>
            <p:nvPr/>
          </p:nvSpPr>
          <p:spPr bwMode="auto">
            <a:xfrm>
              <a:off x="1980" y="199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Palatino Linotype" pitchFamily="18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537631" name="Text Box 31"/>
            <p:cNvSpPr txBox="1">
              <a:spLocks noChangeArrowheads="1"/>
            </p:cNvSpPr>
            <p:nvPr/>
          </p:nvSpPr>
          <p:spPr bwMode="auto">
            <a:xfrm>
              <a:off x="1530" y="128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Palatino Linotype" pitchFamily="18" charset="0"/>
                  <a:ea typeface="MS PGothic" pitchFamily="34" charset="-128"/>
                </a:rPr>
                <a:t>1</a:t>
              </a:r>
            </a:p>
          </p:txBody>
        </p:sp>
        <p:graphicFrame>
          <p:nvGraphicFramePr>
            <p:cNvPr id="537632" name="Object 32"/>
            <p:cNvGraphicFramePr>
              <a:graphicFrameLocks noChangeAspect="1"/>
            </p:cNvGraphicFramePr>
            <p:nvPr/>
          </p:nvGraphicFramePr>
          <p:xfrm>
            <a:off x="1577" y="1065"/>
            <a:ext cx="421" cy="298"/>
          </p:xfrm>
          <a:graphic>
            <a:graphicData uri="http://schemas.openxmlformats.org/presentationml/2006/ole">
              <p:oleObj spid="_x0000_s537632" name="Equation" r:id="rId6" imgW="304560" imgH="215640" progId="Equation.3">
                <p:embed/>
              </p:oleObj>
            </a:graphicData>
          </a:graphic>
        </p:graphicFrame>
      </p:grpSp>
      <p:graphicFrame>
        <p:nvGraphicFramePr>
          <p:cNvPr id="537633" name="Object 33"/>
          <p:cNvGraphicFramePr>
            <a:graphicFrameLocks noChangeAspect="1"/>
          </p:cNvGraphicFramePr>
          <p:nvPr/>
        </p:nvGraphicFramePr>
        <p:xfrm>
          <a:off x="4811713" y="3730625"/>
          <a:ext cx="1535112" cy="509588"/>
        </p:xfrm>
        <a:graphic>
          <a:graphicData uri="http://schemas.openxmlformats.org/presentationml/2006/ole">
            <p:oleObj spid="_x0000_s537633" name="Equation" r:id="rId7" imgW="533160" imgH="177480" progId="Equation.3">
              <p:embed/>
            </p:oleObj>
          </a:graphicData>
        </a:graphic>
      </p:graphicFrame>
      <p:sp>
        <p:nvSpPr>
          <p:cNvPr id="537634" name="Line 34"/>
          <p:cNvSpPr>
            <a:spLocks noChangeShapeType="1"/>
          </p:cNvSpPr>
          <p:nvPr/>
        </p:nvSpPr>
        <p:spPr bwMode="auto">
          <a:xfrm>
            <a:off x="4643438" y="3709988"/>
            <a:ext cx="0" cy="579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7635" name="Group 35"/>
          <p:cNvGrpSpPr>
            <a:grpSpLocks/>
          </p:cNvGrpSpPr>
          <p:nvPr/>
        </p:nvGrpSpPr>
        <p:grpSpPr bwMode="auto">
          <a:xfrm>
            <a:off x="4632325" y="5324475"/>
            <a:ext cx="2136775" cy="974725"/>
            <a:chOff x="2918" y="3402"/>
            <a:chExt cx="1346" cy="614"/>
          </a:xfrm>
        </p:grpSpPr>
        <p:sp>
          <p:nvSpPr>
            <p:cNvPr id="537636" name="Freeform 36"/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732" y="433"/>
                </a:cxn>
                <a:cxn ang="0">
                  <a:pos x="1335" y="0"/>
                </a:cxn>
              </a:cxnLst>
              <a:rect l="0" t="0" r="r" b="b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37" name="Rectangle 37"/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8" name="Freeform 38"/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84"/>
                </a:cxn>
                <a:cxn ang="0">
                  <a:pos x="569" y="392"/>
                </a:cxn>
                <a:cxn ang="0">
                  <a:pos x="638" y="430"/>
                </a:cxn>
              </a:cxnLst>
              <a:rect l="0" t="0" r="r" b="b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7639" name="Group 39"/>
          <p:cNvGrpSpPr>
            <a:grpSpLocks/>
          </p:cNvGrpSpPr>
          <p:nvPr/>
        </p:nvGrpSpPr>
        <p:grpSpPr bwMode="auto">
          <a:xfrm flipH="1">
            <a:off x="2544763" y="5321300"/>
            <a:ext cx="2136775" cy="974725"/>
            <a:chOff x="2918" y="3402"/>
            <a:chExt cx="1346" cy="614"/>
          </a:xfrm>
        </p:grpSpPr>
        <p:sp>
          <p:nvSpPr>
            <p:cNvPr id="537640" name="Freeform 40"/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732" y="433"/>
                </a:cxn>
                <a:cxn ang="0">
                  <a:pos x="1335" y="0"/>
                </a:cxn>
              </a:cxnLst>
              <a:rect l="0" t="0" r="r" b="b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641" name="Rectangle 41"/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2" name="Freeform 42"/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84"/>
                </a:cxn>
                <a:cxn ang="0">
                  <a:pos x="569" y="392"/>
                </a:cxn>
                <a:cxn ang="0">
                  <a:pos x="638" y="430"/>
                </a:cxn>
              </a:cxnLst>
              <a:rect l="0" t="0" r="r" b="b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7643" name="Line 43"/>
          <p:cNvSpPr>
            <a:spLocks noChangeShapeType="1"/>
          </p:cNvSpPr>
          <p:nvPr/>
        </p:nvSpPr>
        <p:spPr bwMode="auto">
          <a:xfrm flipV="1">
            <a:off x="4652963" y="47879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44" name="Text Box 44"/>
          <p:cNvSpPr txBox="1">
            <a:spLocks noChangeArrowheads="1"/>
          </p:cNvSpPr>
          <p:nvPr/>
        </p:nvSpPr>
        <p:spPr bwMode="auto">
          <a:xfrm>
            <a:off x="4649788" y="516096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537645" name="Rectangle 45"/>
          <p:cNvSpPr>
            <a:spLocks noChangeArrowheads="1"/>
          </p:cNvSpPr>
          <p:nvPr/>
        </p:nvSpPr>
        <p:spPr bwMode="auto">
          <a:xfrm>
            <a:off x="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altLang="ja-JP" sz="3600" dirty="0">
                <a:solidFill>
                  <a:schemeClr val="tx2"/>
                </a:solidFill>
                <a:ea typeface="MS PGothic" pitchFamily="34" charset="-128"/>
              </a:rPr>
              <a:t>Convolution </a:t>
            </a:r>
            <a:r>
              <a:rPr lang="en-US" altLang="ja-JP" sz="3600" dirty="0" smtClean="0">
                <a:solidFill>
                  <a:schemeClr val="tx2"/>
                </a:solidFill>
                <a:ea typeface="MS PGothic" pitchFamily="34" charset="-128"/>
              </a:rPr>
              <a:t>– Another </a:t>
            </a:r>
            <a:r>
              <a:rPr lang="en-US" altLang="ja-JP" sz="3600" dirty="0" smtClean="0">
                <a:solidFill>
                  <a:srgbClr val="FF0000"/>
                </a:solidFill>
                <a:ea typeface="MS PGothic" pitchFamily="34" charset="-128"/>
              </a:rPr>
              <a:t>Example</a:t>
            </a:r>
            <a:endParaRPr lang="en-US" altLang="ja-JP" sz="3600" dirty="0">
              <a:solidFill>
                <a:srgbClr val="FF0000"/>
              </a:solidFill>
              <a:ea typeface="MS PGothic" pitchFamily="34" charset="-128"/>
            </a:endParaRPr>
          </a:p>
        </p:txBody>
      </p:sp>
      <p:graphicFrame>
        <p:nvGraphicFramePr>
          <p:cNvPr id="2" name="Object 34"/>
          <p:cNvGraphicFramePr>
            <a:graphicFrameLocks noChangeAspect="1"/>
          </p:cNvGraphicFramePr>
          <p:nvPr/>
        </p:nvGraphicFramePr>
        <p:xfrm>
          <a:off x="4419600" y="609601"/>
          <a:ext cx="4021138" cy="835302"/>
        </p:xfrm>
        <a:graphic>
          <a:graphicData uri="http://schemas.openxmlformats.org/presentationml/2006/ole">
            <p:oleObj spid="_x0000_s537634" name="Equation" r:id="rId8" imgW="2260440" imgH="469800" progId="Equation.3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33400" y="4419600"/>
            <a:ext cx="2438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Here we convolve signals a and b into convolved signal c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ja-JP" sz="2400" dirty="0">
                <a:ea typeface="MS PGothic" pitchFamily="34" charset="-128"/>
              </a:rPr>
              <a:t>Convolution Kernel – 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Impulse</a:t>
            </a:r>
            <a:r>
              <a:rPr lang="en-US" altLang="ja-JP" sz="2400" dirty="0">
                <a:ea typeface="MS PGothic" pitchFamily="34" charset="-128"/>
              </a:rPr>
              <a:t> Response</a:t>
            </a:r>
          </a:p>
        </p:txBody>
      </p:sp>
      <p:graphicFrame>
        <p:nvGraphicFramePr>
          <p:cNvPr id="539651" name="Object 3"/>
          <p:cNvGraphicFramePr>
            <a:graphicFrameLocks noChangeAspect="1"/>
          </p:cNvGraphicFramePr>
          <p:nvPr/>
        </p:nvGraphicFramePr>
        <p:xfrm>
          <a:off x="1865313" y="1274763"/>
          <a:ext cx="398462" cy="582612"/>
        </p:xfrm>
        <a:graphic>
          <a:graphicData uri="http://schemas.openxmlformats.org/presentationml/2006/ole">
            <p:oleObj spid="_x0000_s539651" name="Equation" r:id="rId4" imgW="164880" imgH="241200" progId="Equation.3">
              <p:embed/>
            </p:oleObj>
          </a:graphicData>
        </a:graphic>
      </p:graphicFrame>
      <p:graphicFrame>
        <p:nvGraphicFramePr>
          <p:cNvPr id="539652" name="Object 4"/>
          <p:cNvGraphicFramePr>
            <a:graphicFrameLocks noChangeAspect="1"/>
          </p:cNvGraphicFramePr>
          <p:nvPr/>
        </p:nvGraphicFramePr>
        <p:xfrm>
          <a:off x="4397375" y="1274763"/>
          <a:ext cx="428625" cy="582612"/>
        </p:xfrm>
        <a:graphic>
          <a:graphicData uri="http://schemas.openxmlformats.org/presentationml/2006/ole">
            <p:oleObj spid="_x0000_s539652" name="Equation" r:id="rId5" imgW="177480" imgH="241200" progId="Equation.3">
              <p:embed/>
            </p:oleObj>
          </a:graphicData>
        </a:graphic>
      </p:graphicFrame>
      <p:grpSp>
        <p:nvGrpSpPr>
          <p:cNvPr id="539653" name="Group 5"/>
          <p:cNvGrpSpPr>
            <a:grpSpLocks/>
          </p:cNvGrpSpPr>
          <p:nvPr/>
        </p:nvGrpSpPr>
        <p:grpSpPr bwMode="auto">
          <a:xfrm>
            <a:off x="2308225" y="1227138"/>
            <a:ext cx="2133600" cy="677862"/>
            <a:chOff x="1451" y="2003"/>
            <a:chExt cx="1344" cy="427"/>
          </a:xfrm>
        </p:grpSpPr>
        <p:sp>
          <p:nvSpPr>
            <p:cNvPr id="539654" name="Rectangle 6"/>
            <p:cNvSpPr>
              <a:spLocks noChangeArrowheads="1"/>
            </p:cNvSpPr>
            <p:nvPr/>
          </p:nvSpPr>
          <p:spPr bwMode="auto">
            <a:xfrm>
              <a:off x="1814" y="2003"/>
              <a:ext cx="612" cy="4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55" name="Line 7"/>
            <p:cNvSpPr>
              <a:spLocks noChangeShapeType="1"/>
            </p:cNvSpPr>
            <p:nvPr/>
          </p:nvSpPr>
          <p:spPr bwMode="auto">
            <a:xfrm>
              <a:off x="2422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56" name="Line 8"/>
            <p:cNvSpPr>
              <a:spLocks noChangeShapeType="1"/>
            </p:cNvSpPr>
            <p:nvPr/>
          </p:nvSpPr>
          <p:spPr bwMode="auto">
            <a:xfrm>
              <a:off x="1451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39657" name="Object 9"/>
          <p:cNvGraphicFramePr>
            <a:graphicFrameLocks noChangeAspect="1"/>
          </p:cNvGraphicFramePr>
          <p:nvPr/>
        </p:nvGraphicFramePr>
        <p:xfrm>
          <a:off x="3227388" y="1350963"/>
          <a:ext cx="306387" cy="430212"/>
        </p:xfrm>
        <a:graphic>
          <a:graphicData uri="http://schemas.openxmlformats.org/presentationml/2006/ole">
            <p:oleObj spid="_x0000_s539657" name="Equation" r:id="rId6" imgW="126720" imgH="177480" progId="Equation.3">
              <p:embed/>
            </p:oleObj>
          </a:graphicData>
        </a:graphic>
      </p:graphicFrame>
      <p:graphicFrame>
        <p:nvGraphicFramePr>
          <p:cNvPr id="539658" name="Object 10"/>
          <p:cNvGraphicFramePr>
            <a:graphicFrameLocks noChangeAspect="1"/>
          </p:cNvGraphicFramePr>
          <p:nvPr/>
        </p:nvGraphicFramePr>
        <p:xfrm>
          <a:off x="5722938" y="1319213"/>
          <a:ext cx="1439862" cy="492125"/>
        </p:xfrm>
        <a:graphic>
          <a:graphicData uri="http://schemas.openxmlformats.org/presentationml/2006/ole">
            <p:oleObj spid="_x0000_s539658" name="Equation" r:id="rId7" imgW="596880" imgH="203040" progId="Equation.3">
              <p:embed/>
            </p:oleObj>
          </a:graphicData>
        </a:graphic>
      </p:graphicFrame>
      <p:sp>
        <p:nvSpPr>
          <p:cNvPr id="539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2187575"/>
            <a:ext cx="8686800" cy="1393825"/>
          </a:xfrm>
        </p:spPr>
        <p:txBody>
          <a:bodyPr/>
          <a:lstStyle/>
          <a:p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We ask question </a:t>
            </a:r>
            <a:r>
              <a:rPr lang="en-US" altLang="ja-JP" sz="2000" dirty="0" smtClean="0">
                <a:ea typeface="MS PGothic" pitchFamily="34" charset="-128"/>
              </a:rPr>
              <a:t>“What  </a:t>
            </a:r>
            <a:r>
              <a:rPr lang="en-US" altLang="ja-JP" sz="2000" i="1" dirty="0">
                <a:ea typeface="MS PGothic" pitchFamily="34" charset="-128"/>
              </a:rPr>
              <a:t>h</a:t>
            </a:r>
            <a:r>
              <a:rPr lang="en-US" altLang="ja-JP" sz="2000" dirty="0">
                <a:ea typeface="MS PGothic" pitchFamily="34" charset="-128"/>
              </a:rPr>
              <a:t>  will give us  </a:t>
            </a:r>
            <a:r>
              <a:rPr lang="en-US" altLang="ja-JP" sz="2000" i="1" dirty="0">
                <a:ea typeface="MS PGothic" pitchFamily="34" charset="-128"/>
              </a:rPr>
              <a:t>g = f </a:t>
            </a:r>
            <a:r>
              <a:rPr lang="en-US" altLang="ja-JP" sz="2000" dirty="0" smtClean="0">
                <a:ea typeface="MS PGothic" pitchFamily="34" charset="-128"/>
              </a:rPr>
              <a:t>?”</a:t>
            </a:r>
            <a:endParaRPr lang="en-US" altLang="ja-JP" sz="2000" dirty="0">
              <a:ea typeface="MS PGothic" pitchFamily="34" charset="-128"/>
            </a:endParaRPr>
          </a:p>
        </p:txBody>
      </p:sp>
      <p:sp>
        <p:nvSpPr>
          <p:cNvPr id="539660" name="Text Box 12"/>
          <p:cNvSpPr txBox="1">
            <a:spLocks noChangeArrowheads="1"/>
          </p:cNvSpPr>
          <p:nvPr/>
        </p:nvSpPr>
        <p:spPr bwMode="auto">
          <a:xfrm>
            <a:off x="1960563" y="2819400"/>
            <a:ext cx="413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ea typeface="MS PGothic" pitchFamily="34" charset="-128"/>
              </a:rPr>
              <a:t>Dirac Delta Function (Unit Impulse)</a:t>
            </a:r>
          </a:p>
        </p:txBody>
      </p:sp>
      <p:grpSp>
        <p:nvGrpSpPr>
          <p:cNvPr id="539661" name="Group 13"/>
          <p:cNvGrpSpPr>
            <a:grpSpLocks/>
          </p:cNvGrpSpPr>
          <p:nvPr/>
        </p:nvGrpSpPr>
        <p:grpSpPr bwMode="auto">
          <a:xfrm>
            <a:off x="6553200" y="2286000"/>
            <a:ext cx="1979613" cy="2389188"/>
            <a:chOff x="3896" y="2724"/>
            <a:chExt cx="1247" cy="1505"/>
          </a:xfrm>
        </p:grpSpPr>
        <p:sp>
          <p:nvSpPr>
            <p:cNvPr id="539662" name="Line 14"/>
            <p:cNvSpPr>
              <a:spLocks noChangeShapeType="1"/>
            </p:cNvSpPr>
            <p:nvPr/>
          </p:nvSpPr>
          <p:spPr bwMode="auto">
            <a:xfrm>
              <a:off x="3978" y="3877"/>
              <a:ext cx="1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63" name="Line 15"/>
            <p:cNvSpPr>
              <a:spLocks noChangeShapeType="1"/>
            </p:cNvSpPr>
            <p:nvPr/>
          </p:nvSpPr>
          <p:spPr bwMode="auto">
            <a:xfrm flipV="1">
              <a:off x="4527" y="2908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64" name="Rectangle 16"/>
            <p:cNvSpPr>
              <a:spLocks noChangeArrowheads="1"/>
            </p:cNvSpPr>
            <p:nvPr/>
          </p:nvSpPr>
          <p:spPr bwMode="auto">
            <a:xfrm>
              <a:off x="4439" y="3124"/>
              <a:ext cx="183" cy="753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39665" name="Object 17"/>
            <p:cNvGraphicFramePr>
              <a:graphicFrameLocks noChangeAspect="1"/>
            </p:cNvGraphicFramePr>
            <p:nvPr/>
          </p:nvGraphicFramePr>
          <p:xfrm>
            <a:off x="4523" y="2839"/>
            <a:ext cx="343" cy="245"/>
          </p:xfrm>
          <a:graphic>
            <a:graphicData uri="http://schemas.openxmlformats.org/presentationml/2006/ole">
              <p:oleObj spid="_x0000_s539665" name="Equation" r:id="rId8" imgW="304560" imgH="215640" progId="Equation.3">
                <p:embed/>
              </p:oleObj>
            </a:graphicData>
          </a:graphic>
        </p:graphicFrame>
        <p:graphicFrame>
          <p:nvGraphicFramePr>
            <p:cNvPr id="539666" name="Object 18"/>
            <p:cNvGraphicFramePr>
              <a:graphicFrameLocks noChangeAspect="1"/>
            </p:cNvGraphicFramePr>
            <p:nvPr/>
          </p:nvGraphicFramePr>
          <p:xfrm>
            <a:off x="4136" y="3010"/>
            <a:ext cx="262" cy="264"/>
          </p:xfrm>
          <a:graphic>
            <a:graphicData uri="http://schemas.openxmlformats.org/presentationml/2006/ole">
              <p:oleObj spid="_x0000_s539666" name="Equation" r:id="rId9" imgW="304560" imgH="304560" progId="Equation.3">
                <p:embed/>
              </p:oleObj>
            </a:graphicData>
          </a:graphic>
        </p:graphicFrame>
        <p:graphicFrame>
          <p:nvGraphicFramePr>
            <p:cNvPr id="539667" name="Object 19"/>
            <p:cNvGraphicFramePr>
              <a:graphicFrameLocks noChangeAspect="1"/>
            </p:cNvGraphicFramePr>
            <p:nvPr/>
          </p:nvGraphicFramePr>
          <p:xfrm>
            <a:off x="4576" y="3905"/>
            <a:ext cx="110" cy="121"/>
          </p:xfrm>
          <a:graphic>
            <a:graphicData uri="http://schemas.openxmlformats.org/presentationml/2006/ole">
              <p:oleObj spid="_x0000_s539667" name="Equation" r:id="rId10" imgW="126720" imgH="139680" progId="Equation.3">
                <p:embed/>
              </p:oleObj>
            </a:graphicData>
          </a:graphic>
        </p:graphicFrame>
        <p:graphicFrame>
          <p:nvGraphicFramePr>
            <p:cNvPr id="539668" name="Object 20"/>
            <p:cNvGraphicFramePr>
              <a:graphicFrameLocks noChangeAspect="1"/>
            </p:cNvGraphicFramePr>
            <p:nvPr/>
          </p:nvGraphicFramePr>
          <p:xfrm>
            <a:off x="4300" y="3905"/>
            <a:ext cx="209" cy="121"/>
          </p:xfrm>
          <a:graphic>
            <a:graphicData uri="http://schemas.openxmlformats.org/presentationml/2006/ole">
              <p:oleObj spid="_x0000_s539668" name="Equation" r:id="rId11" imgW="241200" imgH="139680" progId="Equation.3">
                <p:embed/>
              </p:oleObj>
            </a:graphicData>
          </a:graphic>
        </p:graphicFrame>
        <p:graphicFrame>
          <p:nvGraphicFramePr>
            <p:cNvPr id="539669" name="Object 21"/>
            <p:cNvGraphicFramePr>
              <a:graphicFrameLocks noChangeAspect="1"/>
            </p:cNvGraphicFramePr>
            <p:nvPr/>
          </p:nvGraphicFramePr>
          <p:xfrm>
            <a:off x="4360" y="4030"/>
            <a:ext cx="363" cy="154"/>
          </p:xfrm>
          <a:graphic>
            <a:graphicData uri="http://schemas.openxmlformats.org/presentationml/2006/ole">
              <p:oleObj spid="_x0000_s539669" name="Equation" r:id="rId12" imgW="419040" imgH="177480" progId="Equation.3">
                <p:embed/>
              </p:oleObj>
            </a:graphicData>
          </a:graphic>
        </p:graphicFrame>
        <p:sp>
          <p:nvSpPr>
            <p:cNvPr id="539670" name="Rectangle 22"/>
            <p:cNvSpPr>
              <a:spLocks noChangeArrowheads="1"/>
            </p:cNvSpPr>
            <p:nvPr/>
          </p:nvSpPr>
          <p:spPr bwMode="auto">
            <a:xfrm>
              <a:off x="3896" y="2724"/>
              <a:ext cx="1247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9671" name="Group 23"/>
          <p:cNvGrpSpPr>
            <a:grpSpLocks/>
          </p:cNvGrpSpPr>
          <p:nvPr/>
        </p:nvGrpSpPr>
        <p:grpSpPr bwMode="auto">
          <a:xfrm>
            <a:off x="952500" y="3898900"/>
            <a:ext cx="4627563" cy="1358900"/>
            <a:chOff x="600" y="2258"/>
            <a:chExt cx="2915" cy="856"/>
          </a:xfrm>
        </p:grpSpPr>
        <p:graphicFrame>
          <p:nvGraphicFramePr>
            <p:cNvPr id="539672" name="Object 24"/>
            <p:cNvGraphicFramePr>
              <a:graphicFrameLocks noChangeAspect="1"/>
            </p:cNvGraphicFramePr>
            <p:nvPr/>
          </p:nvGraphicFramePr>
          <p:xfrm>
            <a:off x="600" y="2258"/>
            <a:ext cx="2394" cy="404"/>
          </p:xfrm>
          <a:graphic>
            <a:graphicData uri="http://schemas.openxmlformats.org/presentationml/2006/ole">
              <p:oleObj spid="_x0000_s539672" name="Equation" r:id="rId13" imgW="1955520" imgH="330120" progId="Equation.3">
                <p:embed/>
              </p:oleObj>
            </a:graphicData>
          </a:graphic>
        </p:graphicFrame>
        <p:graphicFrame>
          <p:nvGraphicFramePr>
            <p:cNvPr id="539673" name="Object 25"/>
            <p:cNvGraphicFramePr>
              <a:graphicFrameLocks noChangeAspect="1"/>
            </p:cNvGraphicFramePr>
            <p:nvPr/>
          </p:nvGraphicFramePr>
          <p:xfrm>
            <a:off x="1727" y="2710"/>
            <a:ext cx="1788" cy="404"/>
          </p:xfrm>
          <a:graphic>
            <a:graphicData uri="http://schemas.openxmlformats.org/presentationml/2006/ole">
              <p:oleObj spid="_x0000_s539673" name="Equation" r:id="rId14" imgW="1460160" imgH="330120" progId="Equation.3">
                <p:embed/>
              </p:oleObj>
            </a:graphicData>
          </a:graphic>
        </p:graphicFrame>
      </p:grpSp>
      <p:grpSp>
        <p:nvGrpSpPr>
          <p:cNvPr id="539674" name="Group 26"/>
          <p:cNvGrpSpPr>
            <a:grpSpLocks/>
          </p:cNvGrpSpPr>
          <p:nvPr/>
        </p:nvGrpSpPr>
        <p:grpSpPr bwMode="auto">
          <a:xfrm>
            <a:off x="1655763" y="5391150"/>
            <a:ext cx="3875087" cy="1314450"/>
            <a:chOff x="1043" y="3392"/>
            <a:chExt cx="2441" cy="828"/>
          </a:xfrm>
        </p:grpSpPr>
        <p:graphicFrame>
          <p:nvGraphicFramePr>
            <p:cNvPr id="539675" name="Object 27"/>
            <p:cNvGraphicFramePr>
              <a:graphicFrameLocks noChangeAspect="1"/>
            </p:cNvGraphicFramePr>
            <p:nvPr/>
          </p:nvGraphicFramePr>
          <p:xfrm>
            <a:off x="1043" y="3392"/>
            <a:ext cx="2441" cy="404"/>
          </p:xfrm>
          <a:graphic>
            <a:graphicData uri="http://schemas.openxmlformats.org/presentationml/2006/ole">
              <p:oleObj spid="_x0000_s539675" name="Equation" r:id="rId15" imgW="1993680" imgH="330120" progId="Equation.3">
                <p:embed/>
              </p:oleObj>
            </a:graphicData>
          </a:graphic>
        </p:graphicFrame>
        <p:graphicFrame>
          <p:nvGraphicFramePr>
            <p:cNvPr id="539676" name="Object 28"/>
            <p:cNvGraphicFramePr>
              <a:graphicFrameLocks noChangeAspect="1"/>
            </p:cNvGraphicFramePr>
            <p:nvPr/>
          </p:nvGraphicFramePr>
          <p:xfrm>
            <a:off x="1407" y="3816"/>
            <a:ext cx="2005" cy="404"/>
          </p:xfrm>
          <a:graphic>
            <a:graphicData uri="http://schemas.openxmlformats.org/presentationml/2006/ole">
              <p:oleObj spid="_x0000_s539676" name="Equation" r:id="rId16" imgW="1638000" imgH="330120" progId="Equation.3">
                <p:embed/>
              </p:oleObj>
            </a:graphicData>
          </a:graphic>
        </p:graphicFrame>
      </p:grpSp>
      <p:sp>
        <p:nvSpPr>
          <p:cNvPr id="539677" name="Text Box 29"/>
          <p:cNvSpPr txBox="1">
            <a:spLocks noChangeArrowheads="1"/>
          </p:cNvSpPr>
          <p:nvPr/>
        </p:nvSpPr>
        <p:spPr bwMode="auto">
          <a:xfrm>
            <a:off x="228600" y="3200400"/>
            <a:ext cx="196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Sifting property: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590800" y="3352800"/>
            <a:ext cx="3019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We convolve f with Dirac Delta:</a:t>
            </a:r>
            <a:endParaRPr lang="en-US" altLang="ja-JP" sz="16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10800000">
            <a:off x="5638800" y="5029200"/>
            <a:ext cx="6858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248400" y="5029200"/>
            <a:ext cx="14478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 we get this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>
            <a:off x="4762500" y="647700"/>
            <a:ext cx="762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10800000" flipV="1">
            <a:off x="4114800" y="3657600"/>
            <a:ext cx="533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539660" idx="3"/>
          </p:cNvCxnSpPr>
          <p:nvPr/>
        </p:nvCxnSpPr>
        <p:spPr bwMode="auto">
          <a:xfrm>
            <a:off x="6096000" y="3017838"/>
            <a:ext cx="609600" cy="106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172200" y="6019800"/>
            <a:ext cx="20574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Therefore g=f when we convolve with delta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60" grpId="0"/>
      <p:bldP spid="539677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Point Spread Function</a:t>
            </a: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3721100" y="1249363"/>
            <a:ext cx="1387475" cy="8286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1700" name="Line 4"/>
          <p:cNvSpPr>
            <a:spLocks noChangeShapeType="1"/>
          </p:cNvSpPr>
          <p:nvPr/>
        </p:nvSpPr>
        <p:spPr bwMode="auto">
          <a:xfrm>
            <a:off x="5108575" y="1663700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1" name="Line 5"/>
          <p:cNvSpPr>
            <a:spLocks noChangeShapeType="1"/>
          </p:cNvSpPr>
          <p:nvPr/>
        </p:nvSpPr>
        <p:spPr bwMode="auto">
          <a:xfrm>
            <a:off x="3122613" y="1663700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2" name="Text Box 6"/>
          <p:cNvSpPr txBox="1">
            <a:spLocks noChangeArrowheads="1"/>
          </p:cNvSpPr>
          <p:nvPr/>
        </p:nvSpPr>
        <p:spPr bwMode="auto">
          <a:xfrm>
            <a:off x="3876675" y="1301750"/>
            <a:ext cx="1030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ea typeface="MS PGothic" pitchFamily="34" charset="-128"/>
              </a:rPr>
              <a:t>Optical</a:t>
            </a:r>
          </a:p>
          <a:p>
            <a:pPr algn="ctr"/>
            <a:r>
              <a:rPr lang="en-US" altLang="ja-JP" sz="2000">
                <a:ea typeface="MS PGothic" pitchFamily="34" charset="-128"/>
              </a:rPr>
              <a:t>System</a:t>
            </a:r>
          </a:p>
        </p:txBody>
      </p:sp>
      <p:sp>
        <p:nvSpPr>
          <p:cNvPr id="541703" name="Text Box 7"/>
          <p:cNvSpPr txBox="1">
            <a:spLocks noChangeArrowheads="1"/>
          </p:cNvSpPr>
          <p:nvPr/>
        </p:nvSpPr>
        <p:spPr bwMode="auto">
          <a:xfrm>
            <a:off x="2198688" y="1423988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MS PGothic" pitchFamily="34" charset="-128"/>
              </a:rPr>
              <a:t>scene</a:t>
            </a:r>
          </a:p>
        </p:txBody>
      </p:sp>
      <p:sp>
        <p:nvSpPr>
          <p:cNvPr id="541704" name="Text Box 8"/>
          <p:cNvSpPr txBox="1">
            <a:spLocks noChangeArrowheads="1"/>
          </p:cNvSpPr>
          <p:nvPr/>
        </p:nvSpPr>
        <p:spPr bwMode="auto">
          <a:xfrm>
            <a:off x="2759075" y="47545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 sz="1600">
              <a:ea typeface="MS PGothic" pitchFamily="34" charset="-128"/>
            </a:endParaRPr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5691188" y="14239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MS PGothic" pitchFamily="34" charset="-128"/>
              </a:rPr>
              <a:t>image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609600" y="2362200"/>
            <a:ext cx="8698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000" dirty="0">
                <a:ea typeface="MS PGothic" pitchFamily="34" charset="-128"/>
              </a:rPr>
              <a:t>  Ideally, the </a:t>
            </a:r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optical system </a:t>
            </a:r>
            <a:r>
              <a:rPr lang="en-US" altLang="ja-JP" sz="2000" dirty="0">
                <a:ea typeface="MS PGothic" pitchFamily="34" charset="-128"/>
              </a:rPr>
              <a:t>should be a </a:t>
            </a:r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Dirac delta </a:t>
            </a:r>
            <a:r>
              <a:rPr lang="en-US" altLang="ja-JP" sz="2000" dirty="0">
                <a:ea typeface="MS PGothic" pitchFamily="34" charset="-128"/>
              </a:rPr>
              <a:t>function</a:t>
            </a:r>
            <a:r>
              <a:rPr lang="en-US" altLang="ja-JP" sz="2000" dirty="0" smtClean="0">
                <a:ea typeface="MS PGothic" pitchFamily="34" charset="-128"/>
              </a:rPr>
              <a:t>. </a:t>
            </a:r>
            <a:r>
              <a:rPr lang="en-US" altLang="ja-JP" sz="1600" dirty="0" smtClean="0">
                <a:solidFill>
                  <a:srgbClr val="00B0F0"/>
                </a:solidFill>
                <a:ea typeface="MS PGothic" pitchFamily="34" charset="-128"/>
              </a:rPr>
              <a:t>(no distortion)</a:t>
            </a:r>
            <a:endParaRPr lang="en-US" altLang="ja-JP" sz="2000" dirty="0">
              <a:solidFill>
                <a:srgbClr val="00B0F0"/>
              </a:solidFill>
              <a:ea typeface="MS PGothic" pitchFamily="34" charset="-128"/>
            </a:endParaRPr>
          </a:p>
        </p:txBody>
      </p:sp>
      <p:grpSp>
        <p:nvGrpSpPr>
          <p:cNvPr id="541707" name="Group 11"/>
          <p:cNvGrpSpPr>
            <a:grpSpLocks/>
          </p:cNvGrpSpPr>
          <p:nvPr/>
        </p:nvGrpSpPr>
        <p:grpSpPr bwMode="auto">
          <a:xfrm>
            <a:off x="1160463" y="2895600"/>
            <a:ext cx="6562725" cy="1381125"/>
            <a:chOff x="731" y="1773"/>
            <a:chExt cx="4134" cy="870"/>
          </a:xfrm>
        </p:grpSpPr>
        <p:grpSp>
          <p:nvGrpSpPr>
            <p:cNvPr id="541708" name="Group 12"/>
            <p:cNvGrpSpPr>
              <a:grpSpLocks/>
            </p:cNvGrpSpPr>
            <p:nvPr/>
          </p:nvGrpSpPr>
          <p:grpSpPr bwMode="auto">
            <a:xfrm>
              <a:off x="1247" y="2072"/>
              <a:ext cx="3618" cy="571"/>
              <a:chOff x="1247" y="1393"/>
              <a:chExt cx="3618" cy="571"/>
            </a:xfrm>
          </p:grpSpPr>
          <p:grpSp>
            <p:nvGrpSpPr>
              <p:cNvPr id="541709" name="Group 13"/>
              <p:cNvGrpSpPr>
                <a:grpSpLocks/>
              </p:cNvGrpSpPr>
              <p:nvPr/>
            </p:nvGrpSpPr>
            <p:grpSpPr bwMode="auto">
              <a:xfrm>
                <a:off x="1471" y="1393"/>
                <a:ext cx="2861" cy="522"/>
                <a:chOff x="645" y="903"/>
                <a:chExt cx="2861" cy="522"/>
              </a:xfrm>
            </p:grpSpPr>
            <p:graphicFrame>
              <p:nvGraphicFramePr>
                <p:cNvPr id="541710" name="Object 14"/>
                <p:cNvGraphicFramePr>
                  <a:graphicFrameLocks noChangeAspect="1"/>
                </p:cNvGraphicFramePr>
                <p:nvPr/>
              </p:nvGraphicFramePr>
              <p:xfrm>
                <a:off x="645" y="1000"/>
                <a:ext cx="463" cy="328"/>
              </p:xfrm>
              <a:graphic>
                <a:graphicData uri="http://schemas.openxmlformats.org/presentationml/2006/ole">
                  <p:oleObj spid="_x0000_s541710" name="Equation" r:id="rId4" imgW="30456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541711" name="Object 15"/>
                <p:cNvGraphicFramePr>
                  <a:graphicFrameLocks noChangeAspect="1"/>
                </p:cNvGraphicFramePr>
                <p:nvPr/>
              </p:nvGraphicFramePr>
              <p:xfrm>
                <a:off x="2754" y="1000"/>
                <a:ext cx="752" cy="328"/>
              </p:xfrm>
              <a:graphic>
                <a:graphicData uri="http://schemas.openxmlformats.org/presentationml/2006/ole">
                  <p:oleObj spid="_x0000_s541711" name="Equation" r:id="rId5" imgW="495000" imgH="215640" progId="Equation.3">
                    <p:embed/>
                  </p:oleObj>
                </a:graphicData>
              </a:graphic>
            </p:graphicFrame>
            <p:sp>
              <p:nvSpPr>
                <p:cNvPr id="5417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519" y="903"/>
                  <a:ext cx="874" cy="522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713" name="Line 17"/>
                <p:cNvSpPr>
                  <a:spLocks noChangeShapeType="1"/>
                </p:cNvSpPr>
                <p:nvPr/>
              </p:nvSpPr>
              <p:spPr bwMode="auto">
                <a:xfrm>
                  <a:off x="2393" y="1164"/>
                  <a:ext cx="37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714" name="Line 18"/>
                <p:cNvSpPr>
                  <a:spLocks noChangeShapeType="1"/>
                </p:cNvSpPr>
                <p:nvPr/>
              </p:nvSpPr>
              <p:spPr bwMode="auto">
                <a:xfrm>
                  <a:off x="1142" y="1164"/>
                  <a:ext cx="37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71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17" y="936"/>
                  <a:ext cx="649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2000">
                      <a:ea typeface="MS PGothic" pitchFamily="34" charset="-128"/>
                    </a:rPr>
                    <a:t>Optical</a:t>
                  </a:r>
                </a:p>
                <a:p>
                  <a:pPr algn="ctr"/>
                  <a:r>
                    <a:rPr lang="en-US" altLang="ja-JP" sz="2000">
                      <a:ea typeface="MS PGothic" pitchFamily="34" charset="-128"/>
                    </a:rPr>
                    <a:t>System</a:t>
                  </a:r>
                </a:p>
              </p:txBody>
            </p:sp>
          </p:grpSp>
          <p:sp>
            <p:nvSpPr>
              <p:cNvPr id="541716" name="Text Box 20"/>
              <p:cNvSpPr txBox="1">
                <a:spLocks noChangeArrowheads="1"/>
              </p:cNvSpPr>
              <p:nvPr/>
            </p:nvSpPr>
            <p:spPr bwMode="auto">
              <a:xfrm>
                <a:off x="1247" y="1714"/>
                <a:ext cx="9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ea typeface="MS PGothic" pitchFamily="34" charset="-128"/>
                  </a:rPr>
                  <a:t>point source</a:t>
                </a:r>
              </a:p>
            </p:txBody>
          </p:sp>
          <p:sp>
            <p:nvSpPr>
              <p:cNvPr id="541717" name="Text Box 21"/>
              <p:cNvSpPr txBox="1">
                <a:spLocks noChangeArrowheads="1"/>
              </p:cNvSpPr>
              <p:nvPr/>
            </p:nvSpPr>
            <p:spPr bwMode="auto">
              <a:xfrm>
                <a:off x="3265" y="1714"/>
                <a:ext cx="16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solidFill>
                      <a:srgbClr val="00B0F0"/>
                    </a:solidFill>
                    <a:ea typeface="MS PGothic" pitchFamily="34" charset="-128"/>
                  </a:rPr>
                  <a:t>point spread function</a:t>
                </a:r>
              </a:p>
            </p:txBody>
          </p:sp>
        </p:grpSp>
        <p:sp>
          <p:nvSpPr>
            <p:cNvPr id="541718" name="Text Box 22"/>
            <p:cNvSpPr txBox="1">
              <a:spLocks noChangeArrowheads="1"/>
            </p:cNvSpPr>
            <p:nvPr/>
          </p:nvSpPr>
          <p:spPr bwMode="auto">
            <a:xfrm>
              <a:off x="731" y="1773"/>
              <a:ext cx="3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000">
                  <a:ea typeface="MS PGothic" pitchFamily="34" charset="-128"/>
                </a:rPr>
                <a:t>  However, optical systems are never ideal.</a:t>
              </a:r>
            </a:p>
          </p:txBody>
        </p:sp>
      </p:grpSp>
      <p:grpSp>
        <p:nvGrpSpPr>
          <p:cNvPr id="541719" name="Group 23"/>
          <p:cNvGrpSpPr>
            <a:grpSpLocks/>
          </p:cNvGrpSpPr>
          <p:nvPr/>
        </p:nvGrpSpPr>
        <p:grpSpPr bwMode="auto">
          <a:xfrm>
            <a:off x="304800" y="4343400"/>
            <a:ext cx="4602162" cy="2257425"/>
            <a:chOff x="749" y="2792"/>
            <a:chExt cx="2899" cy="1422"/>
          </a:xfrm>
        </p:grpSpPr>
        <p:pic>
          <p:nvPicPr>
            <p:cNvPr id="541720" name="Picture 24" descr="eyeps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77" y="3002"/>
              <a:ext cx="1795" cy="1212"/>
            </a:xfrm>
            <a:prstGeom prst="rect">
              <a:avLst/>
            </a:prstGeom>
            <a:noFill/>
          </p:spPr>
        </p:pic>
        <p:sp>
          <p:nvSpPr>
            <p:cNvPr id="541721" name="Text Box 25"/>
            <p:cNvSpPr txBox="1">
              <a:spLocks noChangeArrowheads="1"/>
            </p:cNvSpPr>
            <p:nvPr/>
          </p:nvSpPr>
          <p:spPr bwMode="auto">
            <a:xfrm>
              <a:off x="749" y="2792"/>
              <a:ext cx="28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000">
                  <a:ea typeface="MS PGothic" pitchFamily="34" charset="-128"/>
                </a:rPr>
                <a:t>  Point spread function of Human Eyes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81600" y="4419600"/>
            <a:ext cx="36576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PSF stands for Point Spread Function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838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apply  information from last slide to optical system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57800" y="5791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PSF of human eye is different (not a good approximation of delta) then we have eye troubles, related to this PSF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Point Spread Function</a:t>
            </a:r>
          </a:p>
        </p:txBody>
      </p:sp>
      <p:pic>
        <p:nvPicPr>
          <p:cNvPr id="543747" name="Picture 3" descr="exre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3748" name="Picture 4" descr="exref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5362" y="1295400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3749" name="Picture 5" descr="exref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525" y="1295400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3750" name="Picture 6" descr="exasti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362" y="4495800"/>
            <a:ext cx="4748213" cy="191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401637" y="3998913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MS PGothic" pitchFamily="34" charset="-128"/>
              </a:rPr>
              <a:t>normal vision</a:t>
            </a:r>
          </a:p>
        </p:txBody>
      </p:sp>
      <p:sp>
        <p:nvSpPr>
          <p:cNvPr id="543752" name="Text Box 8"/>
          <p:cNvSpPr txBox="1">
            <a:spLocks noChangeArrowheads="1"/>
          </p:cNvSpPr>
          <p:nvPr/>
        </p:nvSpPr>
        <p:spPr bwMode="auto">
          <a:xfrm>
            <a:off x="2860675" y="399891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MS PGothic" pitchFamily="34" charset="-128"/>
              </a:rPr>
              <a:t>myopia</a:t>
            </a:r>
          </a:p>
        </p:txBody>
      </p:sp>
      <p:sp>
        <p:nvSpPr>
          <p:cNvPr id="543753" name="Text Box 9"/>
          <p:cNvSpPr txBox="1">
            <a:spLocks noChangeArrowheads="1"/>
          </p:cNvSpPr>
          <p:nvPr/>
        </p:nvSpPr>
        <p:spPr bwMode="auto">
          <a:xfrm>
            <a:off x="4924425" y="3998913"/>
            <a:ext cx="107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MS PGothic" pitchFamily="34" charset="-128"/>
              </a:rPr>
              <a:t>hyperopia</a:t>
            </a:r>
          </a:p>
        </p:txBody>
      </p:sp>
      <p:sp>
        <p:nvSpPr>
          <p:cNvPr id="543754" name="Text Box 10"/>
          <p:cNvSpPr txBox="1">
            <a:spLocks noChangeArrowheads="1"/>
          </p:cNvSpPr>
          <p:nvPr/>
        </p:nvSpPr>
        <p:spPr bwMode="auto">
          <a:xfrm>
            <a:off x="6062663" y="6529388"/>
            <a:ext cx="311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Images by Richmond Eye Associates</a:t>
            </a:r>
            <a:endParaRPr lang="ja-JP" altLang="en-US">
              <a:ea typeface="MS PGothic" pitchFamily="34" charset="-128"/>
            </a:endParaRPr>
          </a:p>
        </p:txBody>
      </p:sp>
      <p:sp>
        <p:nvSpPr>
          <p:cNvPr id="543755" name="Text Box 11"/>
          <p:cNvSpPr txBox="1">
            <a:spLocks noChangeArrowheads="1"/>
          </p:cNvSpPr>
          <p:nvPr/>
        </p:nvSpPr>
        <p:spPr bwMode="auto">
          <a:xfrm>
            <a:off x="4168775" y="6400800"/>
            <a:ext cx="126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MS PGothic" pitchFamily="34" charset="-128"/>
              </a:rPr>
              <a:t>astigmatism</a:t>
            </a:r>
          </a:p>
        </p:txBody>
      </p:sp>
      <p:sp>
        <p:nvSpPr>
          <p:cNvPr id="543756" name="Rectangle 12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2514600"/>
            <a:ext cx="22098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PSF stands for Point Spread Function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4876800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Tell me what your PSF is and I will tell you what is your eye problem.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Properties of Convolution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Commutative</a:t>
            </a:r>
          </a:p>
          <a:p>
            <a:endParaRPr lang="en-US" altLang="ja-JP" sz="2400" dirty="0">
              <a:ea typeface="MS PGothic" pitchFamily="34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Associative</a:t>
            </a:r>
          </a:p>
        </p:txBody>
      </p:sp>
      <p:graphicFrame>
        <p:nvGraphicFramePr>
          <p:cNvPr id="545796" name="Object 4"/>
          <p:cNvGraphicFramePr>
            <a:graphicFrameLocks noChangeAspect="1"/>
          </p:cNvGraphicFramePr>
          <p:nvPr/>
        </p:nvGraphicFramePr>
        <p:xfrm>
          <a:off x="3482975" y="1657350"/>
          <a:ext cx="2176463" cy="527050"/>
        </p:xfrm>
        <a:graphic>
          <a:graphicData uri="http://schemas.openxmlformats.org/presentationml/2006/ole">
            <p:oleObj spid="_x0000_s545796" name="Equation" r:id="rId4" imgW="736560" imgH="177480" progId="Equation.3">
              <p:embed/>
            </p:oleObj>
          </a:graphicData>
        </a:graphic>
      </p:graphicFrame>
      <p:graphicFrame>
        <p:nvGraphicFramePr>
          <p:cNvPr id="545797" name="Object 5"/>
          <p:cNvGraphicFramePr>
            <a:graphicFrameLocks noChangeAspect="1"/>
          </p:cNvGraphicFramePr>
          <p:nvPr/>
        </p:nvGraphicFramePr>
        <p:xfrm>
          <a:off x="2695575" y="2678113"/>
          <a:ext cx="3752850" cy="639762"/>
        </p:xfrm>
        <a:graphic>
          <a:graphicData uri="http://schemas.openxmlformats.org/presentationml/2006/ole">
            <p:oleObj spid="_x0000_s545797" name="Equation" r:id="rId5" imgW="1269720" imgH="215640" progId="Equation.3">
              <p:embed/>
            </p:oleObj>
          </a:graphicData>
        </a:graphic>
      </p:graphicFrame>
      <p:grpSp>
        <p:nvGrpSpPr>
          <p:cNvPr id="545798" name="Group 6"/>
          <p:cNvGrpSpPr>
            <a:grpSpLocks/>
          </p:cNvGrpSpPr>
          <p:nvPr/>
        </p:nvGrpSpPr>
        <p:grpSpPr bwMode="auto">
          <a:xfrm>
            <a:off x="496888" y="3429000"/>
            <a:ext cx="5294312" cy="1219200"/>
            <a:chOff x="451" y="2360"/>
            <a:chExt cx="3335" cy="768"/>
          </a:xfrm>
        </p:grpSpPr>
        <p:sp>
          <p:nvSpPr>
            <p:cNvPr id="545799" name="Text Box 7"/>
            <p:cNvSpPr txBox="1">
              <a:spLocks noChangeArrowheads="1"/>
            </p:cNvSpPr>
            <p:nvPr/>
          </p:nvSpPr>
          <p:spPr bwMode="auto">
            <a:xfrm>
              <a:off x="451" y="2360"/>
              <a:ext cx="17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400" dirty="0">
                  <a:ea typeface="MS PGothic" pitchFamily="34" charset="-128"/>
                </a:rPr>
                <a:t>   </a:t>
              </a: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PGothic" pitchFamily="34" charset="-128"/>
                </a:rPr>
                <a:t>Cascade system</a:t>
              </a:r>
            </a:p>
          </p:txBody>
        </p:sp>
        <p:graphicFrame>
          <p:nvGraphicFramePr>
            <p:cNvPr id="545800" name="Object 8"/>
            <p:cNvGraphicFramePr>
              <a:graphicFrameLocks noChangeAspect="1"/>
            </p:cNvGraphicFramePr>
            <p:nvPr/>
          </p:nvGraphicFramePr>
          <p:xfrm>
            <a:off x="1053" y="2757"/>
            <a:ext cx="251" cy="367"/>
          </p:xfrm>
          <a:graphic>
            <a:graphicData uri="http://schemas.openxmlformats.org/presentationml/2006/ole">
              <p:oleObj spid="_x0000_s545800" name="Equation" r:id="rId6" imgW="164880" imgH="241200" progId="Equation.3">
                <p:embed/>
              </p:oleObj>
            </a:graphicData>
          </a:graphic>
        </p:graphicFrame>
        <p:graphicFrame>
          <p:nvGraphicFramePr>
            <p:cNvPr id="545801" name="Object 9"/>
            <p:cNvGraphicFramePr>
              <a:graphicFrameLocks noChangeAspect="1"/>
            </p:cNvGraphicFramePr>
            <p:nvPr/>
          </p:nvGraphicFramePr>
          <p:xfrm>
            <a:off x="3516" y="2756"/>
            <a:ext cx="270" cy="367"/>
          </p:xfrm>
          <a:graphic>
            <a:graphicData uri="http://schemas.openxmlformats.org/presentationml/2006/ole">
              <p:oleObj spid="_x0000_s545801" name="Equation" r:id="rId7" imgW="177480" imgH="241200" progId="Equation.3">
                <p:embed/>
              </p:oleObj>
            </a:graphicData>
          </a:graphic>
        </p:graphicFrame>
        <p:sp>
          <p:nvSpPr>
            <p:cNvPr id="545802" name="Rectangle 10"/>
            <p:cNvSpPr>
              <a:spLocks noChangeArrowheads="1"/>
            </p:cNvSpPr>
            <p:nvPr/>
          </p:nvSpPr>
          <p:spPr bwMode="auto">
            <a:xfrm>
              <a:off x="1695" y="2752"/>
              <a:ext cx="538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03" name="Line 11"/>
            <p:cNvSpPr>
              <a:spLocks noChangeShapeType="1"/>
            </p:cNvSpPr>
            <p:nvPr/>
          </p:nvSpPr>
          <p:spPr bwMode="auto">
            <a:xfrm>
              <a:off x="3171" y="2940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5804" name="Line 12"/>
            <p:cNvSpPr>
              <a:spLocks noChangeShapeType="1"/>
            </p:cNvSpPr>
            <p:nvPr/>
          </p:nvSpPr>
          <p:spPr bwMode="auto">
            <a:xfrm>
              <a:off x="1332" y="2940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45805" name="Object 13"/>
            <p:cNvGraphicFramePr>
              <a:graphicFrameLocks noChangeAspect="1"/>
            </p:cNvGraphicFramePr>
            <p:nvPr/>
          </p:nvGraphicFramePr>
          <p:xfrm>
            <a:off x="1848" y="2776"/>
            <a:ext cx="232" cy="329"/>
          </p:xfrm>
          <a:graphic>
            <a:graphicData uri="http://schemas.openxmlformats.org/presentationml/2006/ole">
              <p:oleObj spid="_x0000_s545805" name="Equation" r:id="rId8" imgW="152280" imgH="215640" progId="Equation.3">
                <p:embed/>
              </p:oleObj>
            </a:graphicData>
          </a:graphic>
        </p:graphicFrame>
        <p:sp>
          <p:nvSpPr>
            <p:cNvPr id="545806" name="Rectangle 14"/>
            <p:cNvSpPr>
              <a:spLocks noChangeArrowheads="1"/>
            </p:cNvSpPr>
            <p:nvPr/>
          </p:nvSpPr>
          <p:spPr bwMode="auto">
            <a:xfrm>
              <a:off x="2628" y="2753"/>
              <a:ext cx="538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45807" name="Object 15"/>
            <p:cNvGraphicFramePr>
              <a:graphicFrameLocks noChangeAspect="1"/>
            </p:cNvGraphicFramePr>
            <p:nvPr/>
          </p:nvGraphicFramePr>
          <p:xfrm>
            <a:off x="2772" y="2776"/>
            <a:ext cx="251" cy="329"/>
          </p:xfrm>
          <a:graphic>
            <a:graphicData uri="http://schemas.openxmlformats.org/presentationml/2006/ole">
              <p:oleObj spid="_x0000_s545807" name="Equation" r:id="rId9" imgW="164880" imgH="215640" progId="Equation.3">
                <p:embed/>
              </p:oleObj>
            </a:graphicData>
          </a:graphic>
        </p:graphicFrame>
        <p:sp>
          <p:nvSpPr>
            <p:cNvPr id="545808" name="Line 16"/>
            <p:cNvSpPr>
              <a:spLocks noChangeShapeType="1"/>
            </p:cNvSpPr>
            <p:nvPr/>
          </p:nvSpPr>
          <p:spPr bwMode="auto">
            <a:xfrm>
              <a:off x="2247" y="2940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5809" name="Group 17"/>
          <p:cNvGrpSpPr>
            <a:grpSpLocks/>
          </p:cNvGrpSpPr>
          <p:nvPr/>
        </p:nvGrpSpPr>
        <p:grpSpPr bwMode="auto">
          <a:xfrm>
            <a:off x="1747838" y="4948238"/>
            <a:ext cx="3459162" cy="595312"/>
            <a:chOff x="1116" y="3298"/>
            <a:chExt cx="2179" cy="375"/>
          </a:xfrm>
        </p:grpSpPr>
        <p:graphicFrame>
          <p:nvGraphicFramePr>
            <p:cNvPr id="545810" name="Object 18"/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p:oleObj spid="_x0000_s545810" name="Equation" r:id="rId10" imgW="291960" imgH="241200" progId="Equation.3">
                <p:embed/>
              </p:oleObj>
            </a:graphicData>
          </a:graphic>
        </p:graphicFrame>
        <p:graphicFrame>
          <p:nvGraphicFramePr>
            <p:cNvPr id="545811" name="Object 19"/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p:oleObj spid="_x0000_s545811" name="Equation" r:id="rId11" imgW="177480" imgH="241200" progId="Equation.3">
                <p:embed/>
              </p:oleObj>
            </a:graphicData>
          </a:graphic>
        </p:graphicFrame>
        <p:sp>
          <p:nvSpPr>
            <p:cNvPr id="545812" name="Rectangle 20"/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13" name="Line 21"/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5814" name="Line 22"/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45815" name="Object 23"/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p:oleObj spid="_x0000_s545815" name="Equation" r:id="rId12" imgW="393480" imgH="215640" progId="Equation.3">
                <p:embed/>
              </p:oleObj>
            </a:graphicData>
          </a:graphic>
        </p:graphicFrame>
      </p:grpSp>
      <p:grpSp>
        <p:nvGrpSpPr>
          <p:cNvPr id="545816" name="Group 24"/>
          <p:cNvGrpSpPr>
            <a:grpSpLocks/>
          </p:cNvGrpSpPr>
          <p:nvPr/>
        </p:nvGrpSpPr>
        <p:grpSpPr bwMode="auto">
          <a:xfrm>
            <a:off x="1747838" y="5805488"/>
            <a:ext cx="3459162" cy="595312"/>
            <a:chOff x="1101" y="3790"/>
            <a:chExt cx="2179" cy="375"/>
          </a:xfrm>
        </p:grpSpPr>
        <p:graphicFrame>
          <p:nvGraphicFramePr>
            <p:cNvPr id="545817" name="Object 25"/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p:oleObj spid="_x0000_s545817" name="Equation" r:id="rId13" imgW="291960" imgH="241200" progId="Equation.3">
                <p:embed/>
              </p:oleObj>
            </a:graphicData>
          </a:graphic>
        </p:graphicFrame>
        <p:graphicFrame>
          <p:nvGraphicFramePr>
            <p:cNvPr id="545818" name="Object 26"/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p:oleObj spid="_x0000_s545818" name="Equation" r:id="rId14" imgW="177480" imgH="241200" progId="Equation.3">
                <p:embed/>
              </p:oleObj>
            </a:graphicData>
          </a:graphic>
        </p:graphicFrame>
        <p:sp>
          <p:nvSpPr>
            <p:cNvPr id="545819" name="Rectangle 27"/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20" name="Line 28"/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5821" name="Line 29"/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45822" name="Object 30"/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p:oleObj spid="_x0000_s545822" name="Equation" r:id="rId15" imgW="393480" imgH="215640" progId="Equation.3">
                <p:embed/>
              </p:oleObj>
            </a:graphicData>
          </a:graphic>
        </p:graphicFrame>
      </p:grpSp>
      <p:sp>
        <p:nvSpPr>
          <p:cNvPr id="545823" name="Rectangle 31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 bwMode="auto">
          <a:xfrm rot="10800000" flipV="1">
            <a:off x="5257800" y="1295400"/>
            <a:ext cx="762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019800" y="1066800"/>
            <a:ext cx="13716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Convolution operator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4343400"/>
            <a:ext cx="243840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used in cascading filters in previous lectures. Now we have a theoretical base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48400" y="5486400"/>
            <a:ext cx="2438400" cy="954107"/>
          </a:xfrm>
          <a:prstGeom prst="rect">
            <a:avLst/>
          </a:prstGeom>
          <a:solidFill>
            <a:srgbClr val="FFFFCC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general properties of convolution</a:t>
            </a:r>
          </a:p>
          <a:p>
            <a:r>
              <a:rPr lang="en-US" dirty="0" smtClean="0"/>
              <a:t>, not related to signal representation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05600" y="1828800"/>
            <a:ext cx="19050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unlike matrix multiplication and </a:t>
            </a:r>
            <a:r>
              <a:rPr lang="en-US" dirty="0" err="1" smtClean="0"/>
              <a:t>Kronecker</a:t>
            </a:r>
            <a:r>
              <a:rPr lang="en-US" dirty="0" smtClean="0"/>
              <a:t> (tensor)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So now we know what is convolution and why it is so important.</a:t>
            </a:r>
          </a:p>
          <a:p>
            <a:endParaRPr lang="en-US" dirty="0" smtClean="0"/>
          </a:p>
          <a:p>
            <a:r>
              <a:rPr lang="en-US" dirty="0" smtClean="0"/>
              <a:t>However signals for convolution can be represented in various ways.</a:t>
            </a:r>
          </a:p>
          <a:p>
            <a:endParaRPr lang="en-US" dirty="0" smtClean="0"/>
          </a:p>
          <a:p>
            <a:r>
              <a:rPr lang="en-US" dirty="0" smtClean="0"/>
              <a:t>So the question is,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to represent signals?”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How to Represent Signals?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r>
              <a:rPr lang="en-US" altLang="ja-JP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Option 1: 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Taylor series </a:t>
            </a:r>
            <a:r>
              <a:rPr lang="en-US" altLang="ja-JP" sz="2400" dirty="0">
                <a:ea typeface="MS PGothic" pitchFamily="34" charset="-128"/>
              </a:rPr>
              <a:t>represents any function using polynomials.</a:t>
            </a:r>
          </a:p>
          <a:p>
            <a:endParaRPr lang="en-US" altLang="ja-JP" sz="2400" dirty="0">
              <a:ea typeface="MS PGothic" pitchFamily="34" charset="-128"/>
            </a:endParaRPr>
          </a:p>
          <a:p>
            <a:endParaRPr lang="en-US" altLang="ja-JP" sz="2400" dirty="0">
              <a:ea typeface="MS PGothic" pitchFamily="34" charset="-128"/>
            </a:endParaRPr>
          </a:p>
          <a:p>
            <a:endParaRPr lang="en-US" altLang="ja-JP" sz="2400" dirty="0">
              <a:ea typeface="MS PGothic" pitchFamily="34" charset="-128"/>
            </a:endParaRPr>
          </a:p>
          <a:p>
            <a:endParaRPr lang="en-US" altLang="ja-JP" sz="2400" dirty="0">
              <a:ea typeface="MS PGothic" pitchFamily="34" charset="-128"/>
            </a:endParaRPr>
          </a:p>
          <a:p>
            <a:r>
              <a:rPr lang="en-US" altLang="ja-JP" sz="2400" dirty="0">
                <a:ea typeface="MS PGothic" pitchFamily="34" charset="-128"/>
              </a:rPr>
              <a:t>Polynomials are not the best - unstable and not very physically meaningful</a:t>
            </a:r>
            <a:r>
              <a:rPr lang="en-US" altLang="ja-JP" sz="2400" dirty="0" smtClean="0">
                <a:ea typeface="MS PGothic" pitchFamily="34" charset="-128"/>
              </a:rPr>
              <a:t>. (</a:t>
            </a:r>
            <a:r>
              <a:rPr lang="en-US" altLang="ja-JP" sz="1800" i="1" dirty="0" smtClean="0">
                <a:ea typeface="MS PGothic" pitchFamily="34" charset="-128"/>
              </a:rPr>
              <a:t>they still have some applications</a:t>
            </a:r>
            <a:r>
              <a:rPr lang="en-US" altLang="ja-JP" sz="2400" dirty="0" smtClean="0">
                <a:ea typeface="MS PGothic" pitchFamily="34" charset="-128"/>
              </a:rPr>
              <a:t>)</a:t>
            </a:r>
            <a:endParaRPr lang="en-US" altLang="ja-JP" sz="2400" dirty="0">
              <a:ea typeface="MS PGothic" pitchFamily="34" charset="-128"/>
            </a:endParaRPr>
          </a:p>
          <a:p>
            <a:endParaRPr lang="en-US" altLang="ja-JP" sz="2400" dirty="0">
              <a:ea typeface="MS PGothic" pitchFamily="34" charset="-128"/>
            </a:endParaRPr>
          </a:p>
          <a:p>
            <a:r>
              <a:rPr lang="en-US" altLang="ja-JP" sz="2400" dirty="0">
                <a:ea typeface="MS PGothic" pitchFamily="34" charset="-128"/>
              </a:rPr>
              <a:t>Easier to talk about “signals” in terms of its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“frequencies”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>
              <a:buFontTx/>
              <a:buNone/>
            </a:pPr>
            <a:r>
              <a:rPr lang="en-US" altLang="ja-JP" sz="2400" dirty="0">
                <a:ea typeface="MS PGothic" pitchFamily="34" charset="-128"/>
              </a:rPr>
              <a:t>    (how fast/often signals change, etc).</a:t>
            </a:r>
          </a:p>
        </p:txBody>
      </p:sp>
      <p:sp>
        <p:nvSpPr>
          <p:cNvPr id="617503" name="Rectangle 31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750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305050"/>
            <a:ext cx="487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5162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Baptiste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Fourier 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Fourier Transform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rgbClr val="FFFF00"/>
          </a:solidFill>
        </p:spPr>
        <p:txBody>
          <a:bodyPr/>
          <a:lstStyle/>
          <a:p>
            <a:r>
              <a:rPr lang="en-US" altLang="ja-JP" sz="3600" dirty="0" smtClean="0">
                <a:ea typeface="MS PGothic" pitchFamily="34" charset="-128"/>
              </a:rPr>
              <a:t>Review - Image </a:t>
            </a:r>
            <a:r>
              <a:rPr lang="en-US" altLang="ja-JP" sz="3600" dirty="0">
                <a:ea typeface="MS PGothic" pitchFamily="34" charset="-128"/>
              </a:rPr>
              <a:t>as a Function</a:t>
            </a:r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304800" y="1143000"/>
            <a:ext cx="8131175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>
                <a:ea typeface="MS PGothic" pitchFamily="34" charset="-128"/>
              </a:rPr>
              <a:t>We can think of an </a:t>
            </a:r>
            <a:r>
              <a:rPr lang="en-US" altLang="ja-JP" sz="2400" b="1" dirty="0">
                <a:ea typeface="MS PGothic" pitchFamily="34" charset="-128"/>
              </a:rPr>
              <a:t>image </a:t>
            </a:r>
            <a:r>
              <a:rPr lang="en-US" altLang="ja-JP" sz="2400" dirty="0">
                <a:ea typeface="MS PGothic" pitchFamily="34" charset="-128"/>
              </a:rPr>
              <a:t>as a function, </a:t>
            </a:r>
            <a:r>
              <a:rPr lang="en-US" altLang="ja-JP" sz="2400" i="1" dirty="0">
                <a:solidFill>
                  <a:srgbClr val="CC3300"/>
                </a:solidFill>
                <a:ea typeface="MS PGothic" pitchFamily="34" charset="-128"/>
              </a:rPr>
              <a:t>f</a:t>
            </a:r>
            <a:r>
              <a:rPr lang="en-US" altLang="ja-JP" sz="2400" dirty="0">
                <a:ea typeface="MS PGothic" pitchFamily="34" charset="-128"/>
              </a:rPr>
              <a:t>,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>
                <a:solidFill>
                  <a:srgbClr val="CC3300"/>
                </a:solidFill>
                <a:ea typeface="MS PGothic" pitchFamily="34" charset="-128"/>
              </a:rPr>
              <a:t>f:</a:t>
            </a:r>
            <a:r>
              <a:rPr lang="en-US" altLang="ja-JP" sz="2400" dirty="0">
                <a:ea typeface="MS PGothic" pitchFamily="34" charset="-128"/>
              </a:rPr>
              <a:t> </a:t>
            </a:r>
            <a:r>
              <a:rPr lang="en-US" altLang="ja-JP" sz="24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R</a:t>
            </a:r>
            <a:r>
              <a:rPr lang="en-US" altLang="ja-JP" sz="2400" baseline="30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2</a:t>
            </a:r>
            <a:r>
              <a:rPr lang="en-US" altLang="ja-JP" sz="2400" dirty="0">
                <a:solidFill>
                  <a:srgbClr val="CC3300"/>
                </a:solidFill>
                <a:ea typeface="MS PGothic" pitchFamily="34" charset="-128"/>
              </a:rPr>
              <a:t> </a:t>
            </a:r>
            <a:r>
              <a:rPr lang="en-US" altLang="ja-JP" sz="2400" dirty="0">
                <a:solidFill>
                  <a:srgbClr val="CC3300"/>
                </a:solidFill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ja-JP" sz="2400" dirty="0">
                <a:solidFill>
                  <a:srgbClr val="CC3300"/>
                </a:solidFill>
                <a:ea typeface="MS PGothic" pitchFamily="34" charset="-128"/>
              </a:rPr>
              <a:t> </a:t>
            </a:r>
            <a:r>
              <a:rPr lang="en-US" altLang="ja-JP" sz="24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R</a:t>
            </a:r>
            <a:endParaRPr lang="en-US" altLang="ja-JP" sz="2400" dirty="0">
              <a:latin typeface="Times New Roman" pitchFamily="18" charset="0"/>
              <a:ea typeface="MS PGothic" pitchFamily="34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000" i="1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f 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(</a:t>
            </a:r>
            <a:r>
              <a:rPr lang="en-US" altLang="ja-JP" sz="2000" i="1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x, y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)</a:t>
            </a:r>
            <a:r>
              <a:rPr lang="en-US" altLang="ja-JP" sz="2000" dirty="0"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ja-JP" sz="2000" dirty="0">
                <a:ea typeface="MS PGothic" pitchFamily="34" charset="-128"/>
              </a:rPr>
              <a:t>gives the </a:t>
            </a:r>
            <a:r>
              <a:rPr lang="en-US" altLang="ja-JP" sz="2000" b="1" dirty="0">
                <a:ea typeface="MS PGothic" pitchFamily="34" charset="-128"/>
              </a:rPr>
              <a:t>intensity</a:t>
            </a:r>
            <a:r>
              <a:rPr lang="en-US" altLang="ja-JP" sz="2000" dirty="0">
                <a:ea typeface="MS PGothic" pitchFamily="34" charset="-128"/>
              </a:rPr>
              <a:t> at position 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(</a:t>
            </a:r>
            <a:r>
              <a:rPr lang="en-US" altLang="ja-JP" sz="2000" i="1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x, y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)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MS PGothic" pitchFamily="34" charset="-128"/>
              </a:rPr>
              <a:t>Realistically, we expect the image only to be defined over a rectangle, with a finite range: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000" i="1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f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: [</a:t>
            </a:r>
            <a:r>
              <a:rPr lang="en-US" altLang="ja-JP" sz="2000" i="1" dirty="0" err="1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a</a:t>
            </a:r>
            <a:r>
              <a:rPr lang="en-US" altLang="ja-JP" sz="2000" dirty="0" err="1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,</a:t>
            </a:r>
            <a:r>
              <a:rPr lang="en-US" altLang="ja-JP" sz="2000" i="1" dirty="0" err="1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b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]</a:t>
            </a:r>
            <a:r>
              <a:rPr lang="en-US" altLang="ja-JP" sz="2000" dirty="0">
                <a:solidFill>
                  <a:srgbClr val="CC3300"/>
                </a:solidFill>
                <a:latin typeface="Helvetica" pitchFamily="34" charset="0"/>
                <a:ea typeface="MS PGothic" pitchFamily="34" charset="-128"/>
              </a:rPr>
              <a:t>x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[</a:t>
            </a:r>
            <a:r>
              <a:rPr lang="en-US" altLang="ja-JP" sz="2000" i="1" dirty="0" err="1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c</a:t>
            </a:r>
            <a:r>
              <a:rPr lang="en-US" altLang="ja-JP" sz="2000" dirty="0" err="1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,</a:t>
            </a:r>
            <a:r>
              <a:rPr lang="en-US" altLang="ja-JP" sz="2000" i="1" dirty="0" err="1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d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] 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  <a:sym typeface="Wingdings" pitchFamily="2" charset="2"/>
              </a:rPr>
              <a:t> 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[0,1]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ja-JP" sz="1200" dirty="0">
              <a:ea typeface="MS PGothic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>
                <a:ea typeface="MS PGothic" pitchFamily="34" charset="-128"/>
              </a:rPr>
              <a:t>A color image is 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just three functions pasted together.  </a:t>
            </a:r>
            <a:endParaRPr lang="en-US" altLang="ja-JP" sz="2400" dirty="0" smtClean="0">
              <a:solidFill>
                <a:srgbClr val="FF0000"/>
              </a:solidFill>
              <a:ea typeface="MS PGothic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ea typeface="MS PGothic" pitchFamily="34" charset="-128"/>
              </a:rPr>
              <a:t>We </a:t>
            </a:r>
            <a:r>
              <a:rPr lang="en-US" altLang="ja-JP" sz="2400" dirty="0">
                <a:ea typeface="MS PGothic" pitchFamily="34" charset="-128"/>
              </a:rPr>
              <a:t>can write this as a </a:t>
            </a:r>
            <a:r>
              <a:rPr lang="en-US" altLang="ja-JP" sz="2400" dirty="0">
                <a:latin typeface="Palatino Linotype"/>
                <a:ea typeface="MS PGothic" pitchFamily="34" charset="-128"/>
              </a:rPr>
              <a:t>“</a:t>
            </a:r>
            <a:r>
              <a:rPr lang="en-US" altLang="ja-JP" sz="2400" dirty="0">
                <a:ea typeface="MS PGothic" pitchFamily="34" charset="-128"/>
              </a:rPr>
              <a:t>vector-valued</a:t>
            </a:r>
            <a:r>
              <a:rPr lang="en-US" altLang="ja-JP" sz="2400" dirty="0">
                <a:latin typeface="Palatino Linotype"/>
                <a:ea typeface="MS PGothic" pitchFamily="34" charset="-128"/>
              </a:rPr>
              <a:t>”</a:t>
            </a:r>
            <a:r>
              <a:rPr lang="en-US" altLang="ja-JP" sz="2400" dirty="0">
                <a:ea typeface="MS PGothic" pitchFamily="34" charset="-128"/>
              </a:rPr>
              <a:t> function: </a:t>
            </a:r>
          </a:p>
        </p:txBody>
      </p:sp>
      <p:graphicFrame>
        <p:nvGraphicFramePr>
          <p:cNvPr id="519172" name="Object 4"/>
          <p:cNvGraphicFramePr>
            <a:graphicFrameLocks noChangeAspect="1"/>
          </p:cNvGraphicFramePr>
          <p:nvPr/>
        </p:nvGraphicFramePr>
        <p:xfrm>
          <a:off x="2514599" y="4648200"/>
          <a:ext cx="2863249" cy="1676400"/>
        </p:xfrm>
        <a:graphic>
          <a:graphicData uri="http://schemas.openxmlformats.org/presentationml/2006/ole">
            <p:oleObj spid="_x0000_s519172" name="Equation" r:id="rId4" imgW="1193760" imgH="698400" progId="">
              <p:embed/>
            </p:oleObj>
          </a:graphicData>
        </a:graphic>
      </p:graphicFrame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sz="3200"/>
              <a:t>Jean Baptiste Joseph Fourier (1768-1830)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3810000" cy="5943600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Had crazy idea </a:t>
            </a:r>
            <a:r>
              <a:rPr lang="en-US" sz="2400" dirty="0"/>
              <a:t>(1807):</a:t>
            </a:r>
          </a:p>
          <a:p>
            <a:r>
              <a:rPr lang="en-US" sz="2000" i="1" dirty="0"/>
              <a:t>	</a:t>
            </a:r>
            <a:r>
              <a:rPr lang="en-US" sz="2000" b="1" dirty="0"/>
              <a:t>Any</a:t>
            </a:r>
            <a:r>
              <a:rPr lang="en-US" sz="2000" dirty="0"/>
              <a:t> periodic function can be rewritten as a weighted sum of </a:t>
            </a:r>
            <a:r>
              <a:rPr lang="en-US" sz="2000" dirty="0" err="1">
                <a:solidFill>
                  <a:srgbClr val="CC3300"/>
                </a:solidFill>
              </a:rPr>
              <a:t>Sines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C3300"/>
                </a:solidFill>
              </a:rPr>
              <a:t>Cosines</a:t>
            </a:r>
            <a:r>
              <a:rPr lang="en-US" sz="2000" dirty="0"/>
              <a:t> of different frequencies.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Don’t believe it?  </a:t>
            </a:r>
          </a:p>
          <a:p>
            <a:pPr lvl="1"/>
            <a:r>
              <a:rPr lang="en-US" sz="2000" dirty="0"/>
              <a:t>Neither did Lagrange, Laplace, Poisson and other big wigs</a:t>
            </a:r>
          </a:p>
          <a:p>
            <a:pPr lvl="1"/>
            <a:r>
              <a:rPr lang="en-US" sz="2000" dirty="0"/>
              <a:t>Not translated into English until 1878!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But it’s true!</a:t>
            </a:r>
          </a:p>
          <a:p>
            <a:pPr lvl="1"/>
            <a:r>
              <a:rPr lang="en-US" sz="2000" dirty="0"/>
              <a:t>called </a:t>
            </a:r>
            <a:r>
              <a:rPr lang="en-US" sz="2000" dirty="0">
                <a:solidFill>
                  <a:srgbClr val="CC3300"/>
                </a:solidFill>
              </a:rPr>
              <a:t>Fourier Series</a:t>
            </a:r>
          </a:p>
          <a:p>
            <a:pPr lvl="1"/>
            <a:r>
              <a:rPr lang="en-US" sz="2000" dirty="0"/>
              <a:t>Possibly the greatest tool </a:t>
            </a:r>
          </a:p>
          <a:p>
            <a:pPr lvl="1">
              <a:buFontTx/>
              <a:buNone/>
            </a:pPr>
            <a:r>
              <a:rPr lang="en-US" sz="2000" dirty="0"/>
              <a:t>    used in Engineering</a:t>
            </a:r>
          </a:p>
        </p:txBody>
      </p:sp>
      <p:pic>
        <p:nvPicPr>
          <p:cNvPr id="580612" name="Picture 4" descr="J.B.J. Fourier (public domain ima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14400"/>
            <a:ext cx="4551363" cy="5562600"/>
          </a:xfrm>
          <a:prstGeom prst="rect">
            <a:avLst/>
          </a:prstGeom>
          <a:noFill/>
        </p:spPr>
      </p:pic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609600" y="6858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/>
              <a:t>A Sum of Sinusoids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5943600"/>
          </a:xfrm>
        </p:spPr>
        <p:txBody>
          <a:bodyPr/>
          <a:lstStyle/>
          <a:p>
            <a:r>
              <a:rPr lang="en-US" sz="2200" dirty="0"/>
              <a:t>Our building block:</a:t>
            </a:r>
          </a:p>
          <a:p>
            <a:pPr>
              <a:buFontTx/>
              <a:buNone/>
            </a:pPr>
            <a:r>
              <a:rPr lang="en-US" sz="2200" dirty="0"/>
              <a:t>	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Add enough of them </a:t>
            </a:r>
            <a:r>
              <a:rPr lang="en-US" sz="2200" dirty="0"/>
              <a:t>to get any signal </a:t>
            </a:r>
            <a:r>
              <a:rPr lang="en-US" sz="2200" i="1" dirty="0"/>
              <a:t>f(x)</a:t>
            </a:r>
            <a:r>
              <a:rPr lang="en-US" sz="2200" dirty="0"/>
              <a:t> you want!</a:t>
            </a:r>
          </a:p>
          <a:p>
            <a:endParaRPr lang="en-US" sz="2200" dirty="0"/>
          </a:p>
          <a:p>
            <a:r>
              <a:rPr lang="en-US" sz="2200" dirty="0"/>
              <a:t>How many degrees of freedom?</a:t>
            </a:r>
          </a:p>
          <a:p>
            <a:endParaRPr lang="en-US" sz="2200" dirty="0"/>
          </a:p>
          <a:p>
            <a:r>
              <a:rPr lang="en-US" sz="2200" dirty="0"/>
              <a:t>What does each control?</a:t>
            </a:r>
          </a:p>
          <a:p>
            <a:endParaRPr lang="en-US" sz="2200" dirty="0"/>
          </a:p>
          <a:p>
            <a:r>
              <a:rPr lang="en-US" sz="2200" dirty="0"/>
              <a:t>Which one encodes the coarse vs. fine structure of the signal?</a:t>
            </a:r>
          </a:p>
        </p:txBody>
      </p:sp>
      <p:pic>
        <p:nvPicPr>
          <p:cNvPr id="582660" name="Picture 4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t="2469" b="1234"/>
          <a:stretch>
            <a:fillRect/>
          </a:stretch>
        </p:blipFill>
        <p:spPr bwMode="auto">
          <a:xfrm>
            <a:off x="4667250" y="914400"/>
            <a:ext cx="4400550" cy="5943600"/>
          </a:xfrm>
          <a:prstGeom prst="rect">
            <a:avLst/>
          </a:prstGeom>
          <a:noFill/>
        </p:spPr>
      </p:pic>
      <p:graphicFrame>
        <p:nvGraphicFramePr>
          <p:cNvPr id="58266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371600" y="1447800"/>
          <a:ext cx="2662238" cy="531813"/>
        </p:xfrm>
        <a:graphic>
          <a:graphicData uri="http://schemas.openxmlformats.org/presentationml/2006/ole">
            <p:oleObj spid="_x0000_s582661" name="Equation" r:id="rId5" imgW="825480" imgH="203040" progId="Equation.3">
              <p:embed/>
            </p:oleObj>
          </a:graphicData>
        </a:graphic>
      </p:graphicFrame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609600" y="6858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Review - Complex numbers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Real numbers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-5.2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ym typeface="Symbol" pitchFamily="18" charset="2"/>
              </a:rPr>
              <a:t>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Complex numbers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4.2 + 3.7</a:t>
            </a:r>
            <a:r>
              <a:rPr lang="en-US" sz="2400" i="1" dirty="0" smtClean="0">
                <a:latin typeface="Bookman Old Style" pitchFamily="18" charset="0"/>
              </a:rPr>
              <a:t>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9.4447 – 6.7</a:t>
            </a:r>
            <a:r>
              <a:rPr lang="en-US" sz="2400" i="1" dirty="0" smtClean="0">
                <a:latin typeface="Bookman Old Style" pitchFamily="18" charset="0"/>
              </a:rPr>
              <a:t>i</a:t>
            </a:r>
            <a:endParaRPr lang="en-US" sz="2400" i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ym typeface="Symbol" pitchFamily="18" charset="2"/>
              </a:rPr>
              <a:t>-5.2   (-5.2 + 0</a:t>
            </a:r>
            <a:r>
              <a:rPr lang="en-US" sz="2400" i="1" dirty="0" smtClean="0">
                <a:latin typeface="Bookman Old Style" pitchFamily="18" charset="0"/>
              </a:rPr>
              <a:t>i</a:t>
            </a:r>
            <a:r>
              <a:rPr lang="en-US" sz="2400" dirty="0" smtClean="0">
                <a:sym typeface="Symbol" pitchFamily="18" charset="2"/>
              </a:rPr>
              <a:t>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19600" y="4244975"/>
          <a:ext cx="1524000" cy="631825"/>
        </p:xfrm>
        <a:graphic>
          <a:graphicData uri="http://schemas.openxmlformats.org/presentationml/2006/ole">
            <p:oleObj spid="_x0000_s834562" name="Equation" r:id="rId4" imgW="520560" imgH="2156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5638800"/>
            <a:ext cx="4876800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often denote in EE </a:t>
            </a:r>
            <a:r>
              <a:rPr lang="en-US" sz="2000" dirty="0" err="1" smtClean="0"/>
              <a:t>i</a:t>
            </a:r>
            <a:r>
              <a:rPr lang="en-US" sz="2000" dirty="0" smtClean="0"/>
              <a:t> by j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 Review - Complex numbers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Complex numbers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4.2 + 3.7</a:t>
            </a:r>
            <a:r>
              <a:rPr lang="en-US" i="1" dirty="0" smtClean="0">
                <a:latin typeface="Bookman Old Style" pitchFamily="18" charset="0"/>
              </a:rPr>
              <a:t>i</a:t>
            </a:r>
            <a:endParaRPr lang="en-US" i="1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9.4447 – 6.7</a:t>
            </a:r>
            <a:r>
              <a:rPr lang="en-US" i="1" dirty="0" smtClean="0">
                <a:latin typeface="Bookman Old Style" pitchFamily="18" charset="0"/>
              </a:rPr>
              <a:t>i</a:t>
            </a:r>
            <a:endParaRPr lang="en-US" i="1" dirty="0" smtClean="0"/>
          </a:p>
          <a:p>
            <a:pPr lvl="1" eaLnBrk="1" hangingPunct="1">
              <a:buFont typeface="Symbol" pitchFamily="18" charset="2"/>
              <a:buNone/>
            </a:pPr>
            <a:r>
              <a:rPr lang="en-US" dirty="0" smtClean="0">
                <a:sym typeface="Symbol" pitchFamily="18" charset="2"/>
              </a:rPr>
              <a:t>-5.2 (-5.2 + 0</a:t>
            </a:r>
            <a:r>
              <a:rPr lang="en-US" i="1" dirty="0" smtClean="0">
                <a:latin typeface="Bookman Old Style" pitchFamily="18" charset="0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1" eaLnBrk="1" hangingPunct="1">
              <a:buFont typeface="Symbol" pitchFamily="18" charset="2"/>
              <a:buChar char="p"/>
            </a:pPr>
            <a:endParaRPr lang="en-US" dirty="0" smtClean="0">
              <a:sym typeface="Symbol" pitchFamily="18" charset="2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General Form</a:t>
            </a:r>
          </a:p>
          <a:p>
            <a:pPr lvl="1" eaLnBrk="1" hangingPunct="1">
              <a:buFontTx/>
              <a:buNone/>
            </a:pPr>
            <a:r>
              <a:rPr lang="en-US" b="1" dirty="0" smtClean="0"/>
              <a:t>Z = a + b</a:t>
            </a:r>
            <a:r>
              <a:rPr lang="en-US" b="1" i="1" dirty="0" smtClean="0">
                <a:latin typeface="Bookman Old Style" pitchFamily="18" charset="0"/>
              </a:rPr>
              <a:t>i</a:t>
            </a:r>
            <a:endParaRPr lang="en-US" b="1" i="1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Re(Z) = a</a:t>
            </a:r>
          </a:p>
          <a:p>
            <a:pPr lvl="1" eaLnBrk="1" hangingPunct="1">
              <a:buFontTx/>
              <a:buNone/>
            </a:pPr>
            <a:r>
              <a:rPr lang="en-US" dirty="0" err="1" smtClean="0"/>
              <a:t>Im</a:t>
            </a:r>
            <a:r>
              <a:rPr lang="en-US" dirty="0" smtClean="0"/>
              <a:t>(Z) = b</a:t>
            </a:r>
          </a:p>
          <a:p>
            <a:pPr lvl="1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267200" cy="4572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00B0F0"/>
                </a:solidFill>
              </a:rPr>
              <a:t>Amplitude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A = | Z | = </a:t>
            </a:r>
            <a:r>
              <a:rPr lang="en-US" dirty="0" smtClean="0">
                <a:latin typeface="Bookman Old Style" pitchFamily="18" charset="0"/>
              </a:rPr>
              <a:t>√</a:t>
            </a:r>
            <a:r>
              <a:rPr lang="en-US" dirty="0" smtClean="0"/>
              <a:t>(a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 eaLnBrk="1" hangingPunct="1">
              <a:buFontTx/>
              <a:buNone/>
            </a:pPr>
            <a:endParaRPr lang="en-US" b="1" dirty="0" smtClean="0"/>
          </a:p>
          <a:p>
            <a:pPr eaLnBrk="1" hangingPunct="1"/>
            <a:r>
              <a:rPr lang="en-US" u="sng" dirty="0" smtClean="0">
                <a:solidFill>
                  <a:srgbClr val="00B0F0"/>
                </a:solidFill>
              </a:rPr>
              <a:t>Phase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 </a:t>
            </a:r>
            <a:r>
              <a:rPr lang="en-US" dirty="0" smtClean="0"/>
              <a:t>= </a:t>
            </a:r>
            <a:r>
              <a:rPr lang="en-US" dirty="0" smtClean="0">
                <a:sym typeface="Symbol" pitchFamily="18" charset="2"/>
              </a:rPr>
              <a:t> Z = </a:t>
            </a:r>
            <a:r>
              <a:rPr lang="en-US" dirty="0" smtClean="0"/>
              <a:t>tan</a:t>
            </a:r>
            <a:r>
              <a:rPr lang="en-US" baseline="30000" dirty="0" smtClean="0"/>
              <a:t>-1</a:t>
            </a:r>
            <a:r>
              <a:rPr lang="en-US" dirty="0" smtClean="0"/>
              <a:t>(b/a)</a:t>
            </a:r>
          </a:p>
          <a:p>
            <a:pPr lvl="1" eaLnBrk="1" hangingPunct="1">
              <a:buFontTx/>
              <a:buNone/>
            </a:pPr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38600" y="5334000"/>
            <a:ext cx="3429000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Real and imaginary parts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Math Review – Complex Numbers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Polar Coordinate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Z = a + b</a:t>
            </a:r>
            <a:r>
              <a:rPr lang="en-US" i="1" dirty="0" smtClean="0"/>
              <a:t>i</a:t>
            </a:r>
          </a:p>
          <a:p>
            <a:pPr eaLnBrk="1" hangingPunct="1">
              <a:lnSpc>
                <a:spcPct val="90000"/>
              </a:lnSpc>
            </a:pPr>
            <a:endParaRPr lang="en-US" u="sng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Amplitude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 = </a:t>
            </a:r>
            <a:r>
              <a:rPr lang="en-US" dirty="0" smtClean="0">
                <a:latin typeface="Bookman Old Style" pitchFamily="18" charset="0"/>
              </a:rPr>
              <a:t>√</a:t>
            </a:r>
            <a:r>
              <a:rPr lang="en-US" dirty="0" smtClean="0"/>
              <a:t>(a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Phase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Symbol" pitchFamily="18" charset="2"/>
              </a:rPr>
              <a:t> </a:t>
            </a:r>
            <a:r>
              <a:rPr lang="en-US" dirty="0" smtClean="0"/>
              <a:t>= tan</a:t>
            </a:r>
            <a:r>
              <a:rPr lang="en-US" baseline="30000" dirty="0" smtClean="0"/>
              <a:t>-1</a:t>
            </a:r>
            <a:r>
              <a:rPr lang="en-US" dirty="0" smtClean="0"/>
              <a:t>(b/a)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i="1" dirty="0" smtClean="0"/>
          </a:p>
        </p:txBody>
      </p:sp>
      <p:sp>
        <p:nvSpPr>
          <p:cNvPr id="18436" name="Line 4"/>
          <p:cNvSpPr>
            <a:spLocks noChangeAspect="1" noChangeShapeType="1"/>
          </p:cNvSpPr>
          <p:nvPr/>
        </p:nvSpPr>
        <p:spPr bwMode="auto">
          <a:xfrm flipV="1">
            <a:off x="5562600" y="1600200"/>
            <a:ext cx="1588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Aspect="1" noChangeShapeType="1"/>
          </p:cNvSpPr>
          <p:nvPr/>
        </p:nvSpPr>
        <p:spPr bwMode="auto">
          <a:xfrm>
            <a:off x="3886200" y="3505200"/>
            <a:ext cx="4705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2600" y="2286000"/>
            <a:ext cx="2781300" cy="1905000"/>
            <a:chOff x="3504" y="1440"/>
            <a:chExt cx="1752" cy="1200"/>
          </a:xfrm>
        </p:grpSpPr>
        <p:sp>
          <p:nvSpPr>
            <p:cNvPr id="18445" name="Line 6"/>
            <p:cNvSpPr>
              <a:spLocks noChangeAspect="1" noChangeShapeType="1"/>
            </p:cNvSpPr>
            <p:nvPr/>
          </p:nvSpPr>
          <p:spPr bwMode="auto">
            <a:xfrm flipV="1">
              <a:off x="3504" y="1440"/>
              <a:ext cx="1344" cy="756"/>
            </a:xfrm>
            <a:prstGeom prst="line">
              <a:avLst/>
            </a:prstGeom>
            <a:noFill/>
            <a:ln w="38100">
              <a:solidFill>
                <a:srgbClr val="322488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7"/>
            <p:cNvSpPr>
              <a:spLocks noChangeAspect="1" noChangeShapeType="1"/>
            </p:cNvSpPr>
            <p:nvPr/>
          </p:nvSpPr>
          <p:spPr bwMode="auto">
            <a:xfrm>
              <a:off x="4848" y="1488"/>
              <a:ext cx="1" cy="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 Box 8"/>
            <p:cNvSpPr txBox="1">
              <a:spLocks noChangeAspect="1" noChangeArrowheads="1"/>
            </p:cNvSpPr>
            <p:nvPr/>
          </p:nvSpPr>
          <p:spPr bwMode="auto">
            <a:xfrm>
              <a:off x="4224" y="2136"/>
              <a:ext cx="39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>
                  <a:solidFill>
                    <a:srgbClr val="322488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18448" name="Text Box 9"/>
            <p:cNvSpPr txBox="1">
              <a:spLocks noChangeAspect="1" noChangeArrowheads="1"/>
            </p:cNvSpPr>
            <p:nvPr/>
          </p:nvSpPr>
          <p:spPr bwMode="auto">
            <a:xfrm>
              <a:off x="4848" y="1584"/>
              <a:ext cx="40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>
                  <a:solidFill>
                    <a:srgbClr val="322488"/>
                  </a:solidFill>
                  <a:latin typeface="Arial" pitchFamily="34" charset="0"/>
                </a:rPr>
                <a:t>b</a:t>
              </a:r>
            </a:p>
          </p:txBody>
        </p:sp>
      </p:grp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105400" y="1652588"/>
            <a:ext cx="463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pitchFamily="34" charset="0"/>
                <a:sym typeface="Symbol" pitchFamily="18" charset="2"/>
              </a:rPr>
              <a:t>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8153400" y="3405188"/>
            <a:ext cx="50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pitchFamily="34" charset="0"/>
                <a:sym typeface="Symbol" pitchFamily="18" charset="2"/>
              </a:rPr>
              <a:t>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6303963" y="23622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72255"/>
                </a:solidFill>
                <a:latin typeface="Arial" pitchFamily="34" charset="0"/>
              </a:rPr>
              <a:t>A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886575" y="2667000"/>
            <a:ext cx="630238" cy="809625"/>
            <a:chOff x="4338" y="1680"/>
            <a:chExt cx="397" cy="510"/>
          </a:xfrm>
        </p:grpSpPr>
        <p:sp>
          <p:nvSpPr>
            <p:cNvPr id="18443" name="Arc 13"/>
            <p:cNvSpPr>
              <a:spLocks/>
            </p:cNvSpPr>
            <p:nvPr/>
          </p:nvSpPr>
          <p:spPr bwMode="auto">
            <a:xfrm>
              <a:off x="4338" y="1758"/>
              <a:ext cx="288" cy="432"/>
            </a:xfrm>
            <a:custGeom>
              <a:avLst/>
              <a:gdLst>
                <a:gd name="T0" fmla="*/ 0 w 21600"/>
                <a:gd name="T1" fmla="*/ 0 h 21600"/>
                <a:gd name="T2" fmla="*/ 288 w 21600"/>
                <a:gd name="T3" fmla="*/ 432 h 21600"/>
                <a:gd name="T4" fmla="*/ 0 w 21600"/>
                <a:gd name="T5" fmla="*/ 43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4464" y="1680"/>
              <a:ext cx="2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72255"/>
                  </a:solidFill>
                  <a:latin typeface="Arial" pitchFamily="34" charset="0"/>
                  <a:sym typeface="Symbol" pitchFamily="18" charset="2"/>
                </a:rPr>
                <a:t>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 Review – Complex Numbers and Cosine Waves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114800"/>
          </a:xfrm>
          <a:ln>
            <a:solidFill>
              <a:srgbClr val="00B05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Cosine wave </a:t>
            </a:r>
            <a:r>
              <a:rPr lang="en-US" sz="2000" dirty="0" smtClean="0"/>
              <a:t>has </a:t>
            </a:r>
            <a:r>
              <a:rPr lang="en-US" sz="2000" dirty="0" smtClean="0">
                <a:solidFill>
                  <a:srgbClr val="00B0F0"/>
                </a:solidFill>
              </a:rPr>
              <a:t>three properties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Frequency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Amplitude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Phase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Complex number </a:t>
            </a:r>
            <a:r>
              <a:rPr lang="en-US" sz="2000" dirty="0" smtClean="0"/>
              <a:t>has </a:t>
            </a:r>
            <a:r>
              <a:rPr lang="en-US" sz="2000" dirty="0" smtClean="0">
                <a:solidFill>
                  <a:srgbClr val="00B0F0"/>
                </a:solidFill>
              </a:rPr>
              <a:t>two properties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Amplitude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Wave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Complex numbers </a:t>
            </a:r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00B050"/>
                </a:solidFill>
              </a:rPr>
              <a:t>represent cosine waves </a:t>
            </a:r>
            <a:r>
              <a:rPr lang="en-US" sz="2000" dirty="0" smtClean="0">
                <a:solidFill>
                  <a:srgbClr val="FF0000"/>
                </a:solidFill>
              </a:rPr>
              <a:t>at varying frequency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Frequency 1:    Z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= 5 +2i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Frequency 2:    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= -3 + 4i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Frequency 3:    Z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= 1.3 – 1.6i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5943600"/>
            <a:ext cx="3657600" cy="3048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Simple but great idea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/>
              <a:t>Fourier </a:t>
            </a:r>
            <a:r>
              <a:rPr lang="en-US" sz="3600" dirty="0" smtClean="0"/>
              <a:t>Transform Idea</a:t>
            </a:r>
            <a:endParaRPr lang="en-US" sz="3600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r>
              <a:rPr lang="en-US" sz="2000" dirty="0"/>
              <a:t>We want to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frequency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 </a:t>
            </a:r>
            <a:r>
              <a:rPr lang="en-US" sz="2000" dirty="0"/>
              <a:t>of our signal.  So, let’s </a:t>
            </a:r>
            <a:r>
              <a:rPr lang="en-US" sz="2000" dirty="0" err="1" smtClean="0">
                <a:solidFill>
                  <a:srgbClr val="FF0000"/>
                </a:solidFill>
              </a:rPr>
              <a:t>reparameterize</a:t>
            </a:r>
            <a:r>
              <a:rPr lang="en-US" sz="2000" dirty="0" smtClean="0"/>
              <a:t> </a:t>
            </a:r>
            <a:r>
              <a:rPr lang="en-US" sz="2000" dirty="0"/>
              <a:t>the signal by </a:t>
            </a: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/>
              <a:t> instead of </a:t>
            </a:r>
            <a:r>
              <a:rPr lang="en-US" sz="2000" i="1" dirty="0"/>
              <a:t>x</a:t>
            </a:r>
            <a:r>
              <a:rPr lang="en-US" sz="2000" dirty="0"/>
              <a:t>:</a:t>
            </a:r>
          </a:p>
          <a:p>
            <a:endParaRPr lang="en-US" sz="2000" i="1" dirty="0">
              <a:latin typeface="Symbol" pitchFamily="18" charset="2"/>
            </a:endParaRPr>
          </a:p>
        </p:txBody>
      </p:sp>
      <p:graphicFrame>
        <p:nvGraphicFramePr>
          <p:cNvPr id="5847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495800" y="3429000"/>
          <a:ext cx="2178050" cy="436563"/>
        </p:xfrm>
        <a:graphic>
          <a:graphicData uri="http://schemas.openxmlformats.org/presentationml/2006/ole">
            <p:oleObj spid="_x0000_s584708" name="Equation" r:id="rId4" imgW="825480" imgH="203040" progId="Equation.3">
              <p:embed/>
            </p:oleObj>
          </a:graphicData>
        </a:graphic>
      </p:graphicFrame>
      <p:grpSp>
        <p:nvGrpSpPr>
          <p:cNvPr id="584709" name="Group 5"/>
          <p:cNvGrpSpPr>
            <a:grpSpLocks/>
          </p:cNvGrpSpPr>
          <p:nvPr/>
        </p:nvGrpSpPr>
        <p:grpSpPr bwMode="auto">
          <a:xfrm>
            <a:off x="1165225" y="1905000"/>
            <a:ext cx="6335713" cy="838200"/>
            <a:chOff x="734" y="1296"/>
            <a:chExt cx="3991" cy="528"/>
          </a:xfrm>
        </p:grpSpPr>
        <p:sp>
          <p:nvSpPr>
            <p:cNvPr id="584710" name="Rectangle 6"/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11" name="Line 7"/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712" name="Line 8"/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713" name="Text Box 9"/>
            <p:cNvSpPr txBox="1">
              <a:spLocks noChangeArrowheads="1"/>
            </p:cNvSpPr>
            <p:nvPr/>
          </p:nvSpPr>
          <p:spPr bwMode="auto">
            <a:xfrm>
              <a:off x="734" y="1415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pitchFamily="34" charset="0"/>
                </a:rPr>
                <a:t>f(x)</a:t>
              </a:r>
            </a:p>
          </p:txBody>
        </p:sp>
        <p:sp>
          <p:nvSpPr>
            <p:cNvPr id="584714" name="Text Box 10"/>
            <p:cNvSpPr txBox="1">
              <a:spLocks noChangeArrowheads="1"/>
            </p:cNvSpPr>
            <p:nvPr/>
          </p:nvSpPr>
          <p:spPr bwMode="auto">
            <a:xfrm>
              <a:off x="4295" y="1416"/>
              <a:ext cx="4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pitchFamily="34" charset="0"/>
                </a:rPr>
                <a:t>F(</a:t>
              </a:r>
              <a:r>
                <a:rPr lang="en-US" sz="2000" b="1" i="1">
                  <a:latin typeface="Symbol" pitchFamily="18" charset="2"/>
                  <a:cs typeface="Arial" pitchFamily="34" charset="0"/>
                </a:rPr>
                <a:t>w</a:t>
              </a:r>
              <a:r>
                <a:rPr lang="en-US" sz="2000" b="1" i="1">
                  <a:cs typeface="Arial" pitchFamily="34" charset="0"/>
                </a:rPr>
                <a:t>)</a:t>
              </a:r>
            </a:p>
          </p:txBody>
        </p:sp>
        <p:sp>
          <p:nvSpPr>
            <p:cNvPr id="584715" name="Text Box 11"/>
            <p:cNvSpPr txBox="1">
              <a:spLocks noChangeArrowheads="1"/>
            </p:cNvSpPr>
            <p:nvPr/>
          </p:nvSpPr>
          <p:spPr bwMode="auto">
            <a:xfrm>
              <a:off x="2317" y="1352"/>
              <a:ext cx="7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cs typeface="Arial" pitchFamily="34" charset="0"/>
                </a:rPr>
                <a:t>Fourier </a:t>
              </a:r>
            </a:p>
            <a:p>
              <a:pPr algn="ctr"/>
              <a:r>
                <a:rPr lang="en-US" sz="1800">
                  <a:cs typeface="Arial" pitchFamily="34" charset="0"/>
                </a:rPr>
                <a:t>Transform</a:t>
              </a:r>
            </a:p>
          </p:txBody>
        </p:sp>
      </p:grpSp>
      <p:grpSp>
        <p:nvGrpSpPr>
          <p:cNvPr id="584716" name="Group 12"/>
          <p:cNvGrpSpPr>
            <a:grpSpLocks/>
          </p:cNvGrpSpPr>
          <p:nvPr/>
        </p:nvGrpSpPr>
        <p:grpSpPr bwMode="auto">
          <a:xfrm>
            <a:off x="1150938" y="5943600"/>
            <a:ext cx="6230937" cy="838200"/>
            <a:chOff x="734" y="1296"/>
            <a:chExt cx="3925" cy="528"/>
          </a:xfrm>
        </p:grpSpPr>
        <p:sp>
          <p:nvSpPr>
            <p:cNvPr id="584717" name="Rectangle 13"/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18" name="Line 14"/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719" name="Line 15"/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720" name="Text Box 16"/>
            <p:cNvSpPr txBox="1">
              <a:spLocks noChangeArrowheads="1"/>
            </p:cNvSpPr>
            <p:nvPr/>
          </p:nvSpPr>
          <p:spPr bwMode="auto">
            <a:xfrm>
              <a:off x="734" y="1413"/>
              <a:ext cx="4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pitchFamily="34" charset="0"/>
                </a:rPr>
                <a:t>F(</a:t>
              </a:r>
              <a:r>
                <a:rPr lang="en-US" sz="2000" b="1" i="1">
                  <a:latin typeface="Symbol" pitchFamily="18" charset="2"/>
                  <a:cs typeface="Arial" pitchFamily="34" charset="0"/>
                </a:rPr>
                <a:t>w</a:t>
              </a:r>
              <a:r>
                <a:rPr lang="en-US" sz="2000" b="1" i="1">
                  <a:cs typeface="Arial" pitchFamily="34" charset="0"/>
                </a:rPr>
                <a:t>)</a:t>
              </a:r>
            </a:p>
          </p:txBody>
        </p:sp>
        <p:sp>
          <p:nvSpPr>
            <p:cNvPr id="584721" name="Text Box 17"/>
            <p:cNvSpPr txBox="1">
              <a:spLocks noChangeArrowheads="1"/>
            </p:cNvSpPr>
            <p:nvPr/>
          </p:nvSpPr>
          <p:spPr bwMode="auto">
            <a:xfrm>
              <a:off x="4295" y="1418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>
                  <a:cs typeface="Arial" pitchFamily="34" charset="0"/>
                </a:rPr>
                <a:t>f(x)</a:t>
              </a:r>
              <a:endParaRPr lang="en-US" sz="2400" b="1" i="1">
                <a:cs typeface="Arial" pitchFamily="34" charset="0"/>
              </a:endParaRPr>
            </a:p>
          </p:txBody>
        </p:sp>
        <p:sp>
          <p:nvSpPr>
            <p:cNvPr id="584722" name="Text Box 18"/>
            <p:cNvSpPr txBox="1">
              <a:spLocks noChangeArrowheads="1"/>
            </p:cNvSpPr>
            <p:nvPr/>
          </p:nvSpPr>
          <p:spPr bwMode="auto">
            <a:xfrm>
              <a:off x="2122" y="1352"/>
              <a:ext cx="116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Inverse</a:t>
              </a:r>
              <a:r>
                <a:rPr lang="en-US" sz="1800" dirty="0">
                  <a:cs typeface="Arial" pitchFamily="34" charset="0"/>
                </a:rPr>
                <a:t> Fourier </a:t>
              </a:r>
            </a:p>
            <a:p>
              <a:pPr algn="ctr"/>
              <a:r>
                <a:rPr lang="en-US" sz="1800" dirty="0">
                  <a:cs typeface="Arial" pitchFamily="34" charset="0"/>
                </a:rPr>
                <a:t>Transform</a:t>
              </a:r>
            </a:p>
          </p:txBody>
        </p:sp>
      </p:grpSp>
      <p:sp>
        <p:nvSpPr>
          <p:cNvPr id="584723" name="Rectangle 19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/>
              <a:t>For every </a:t>
            </a: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from 0 to </a:t>
            </a:r>
            <a:r>
              <a:rPr lang="en-US" sz="2000" dirty="0" smtClean="0">
                <a:solidFill>
                  <a:srgbClr val="FF0000"/>
                </a:solidFill>
              </a:rPr>
              <a:t>infinity</a:t>
            </a:r>
            <a:r>
              <a:rPr lang="en-US" sz="2000" dirty="0" smtClean="0"/>
              <a:t>, </a:t>
            </a:r>
            <a:r>
              <a:rPr lang="en-US" sz="2000" b="1" i="1" dirty="0"/>
              <a:t>F(</a:t>
            </a:r>
            <a:r>
              <a:rPr lang="en-US" sz="2000" b="1" i="1" dirty="0">
                <a:latin typeface="Symbol" pitchFamily="18" charset="2"/>
              </a:rPr>
              <a:t>w</a:t>
            </a:r>
            <a:r>
              <a:rPr lang="en-US" sz="2000" b="1" i="1" dirty="0"/>
              <a:t>) </a:t>
            </a:r>
            <a:r>
              <a:rPr lang="en-US" sz="2000" dirty="0"/>
              <a:t>holds the amplitude </a:t>
            </a:r>
            <a:r>
              <a:rPr lang="en-US" sz="2000" i="1" dirty="0"/>
              <a:t>A </a:t>
            </a:r>
            <a:r>
              <a:rPr lang="en-US" sz="2000" dirty="0"/>
              <a:t>and phase </a:t>
            </a:r>
            <a:r>
              <a:rPr lang="en-US" sz="2000" i="1" dirty="0">
                <a:latin typeface="Symbol" pitchFamily="18" charset="2"/>
              </a:rPr>
              <a:t>f </a:t>
            </a:r>
            <a:r>
              <a:rPr lang="en-US" sz="2000" dirty="0"/>
              <a:t>of the corresponding sine 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/>
              <a:t>How can </a:t>
            </a:r>
            <a:r>
              <a:rPr lang="en-US" sz="1800" i="1" dirty="0"/>
              <a:t>F </a:t>
            </a:r>
            <a:r>
              <a:rPr lang="en-US" sz="1800" dirty="0"/>
              <a:t>hold both? 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number trick!</a:t>
            </a:r>
            <a:endParaRPr lang="en-US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84724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393950" y="4457700"/>
          <a:ext cx="3308350" cy="422275"/>
        </p:xfrm>
        <a:graphic>
          <a:graphicData uri="http://schemas.openxmlformats.org/presentationml/2006/ole">
            <p:oleObj spid="_x0000_s584724" name="Equation" r:id="rId5" imgW="1295280" imgH="203040" progId="Equation.3">
              <p:embed/>
            </p:oleObj>
          </a:graphicData>
        </a:graphic>
      </p:graphicFrame>
      <p:graphicFrame>
        <p:nvGraphicFramePr>
          <p:cNvPr id="584725" name="Object 21"/>
          <p:cNvGraphicFramePr>
            <a:graphicFrameLocks noChangeAspect="1"/>
          </p:cNvGraphicFramePr>
          <p:nvPr/>
        </p:nvGraphicFramePr>
        <p:xfrm>
          <a:off x="1219200" y="5041900"/>
          <a:ext cx="2933700" cy="596900"/>
        </p:xfrm>
        <a:graphic>
          <a:graphicData uri="http://schemas.openxmlformats.org/presentationml/2006/ole">
            <p:oleObj spid="_x0000_s584725" name="Equation" r:id="rId6" imgW="1371600" imgH="279360" progId="Equation.3">
              <p:embed/>
            </p:oleObj>
          </a:graphicData>
        </a:graphic>
      </p:graphicFrame>
      <p:graphicFrame>
        <p:nvGraphicFramePr>
          <p:cNvPr id="584726" name="Object 22"/>
          <p:cNvGraphicFramePr>
            <a:graphicFrameLocks noChangeAspect="1"/>
          </p:cNvGraphicFramePr>
          <p:nvPr/>
        </p:nvGraphicFramePr>
        <p:xfrm>
          <a:off x="5930900" y="4932363"/>
          <a:ext cx="2070100" cy="935037"/>
        </p:xfrm>
        <a:graphic>
          <a:graphicData uri="http://schemas.openxmlformats.org/presentationml/2006/ole">
            <p:oleObj spid="_x0000_s584726" name="Equation" r:id="rId7" imgW="927000" imgH="419040" progId="Equation.3">
              <p:embed/>
            </p:oleObj>
          </a:graphicData>
        </a:graphic>
      </p:graphicFrame>
      <p:sp>
        <p:nvSpPr>
          <p:cNvPr id="584728" name="Rectangle 24"/>
          <p:cNvSpPr>
            <a:spLocks noChangeArrowheads="1"/>
          </p:cNvSpPr>
          <p:nvPr/>
        </p:nvSpPr>
        <p:spPr bwMode="auto">
          <a:xfrm>
            <a:off x="609600" y="6858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00" y="6019800"/>
            <a:ext cx="13716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info preserved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019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Review - Periodic Functions – </a:t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illustrations to our formalism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Math Review - </a:t>
            </a:r>
            <a:r>
              <a:rPr lang="en-US" dirty="0" smtClean="0">
                <a:solidFill>
                  <a:srgbClr val="00B050"/>
                </a:solidFill>
              </a:rPr>
              <a:t>Periodic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If there is some </a:t>
            </a:r>
            <a:r>
              <a:rPr lang="en-US" sz="2800" b="1" dirty="0" smtClean="0"/>
              <a:t>a</a:t>
            </a:r>
            <a:r>
              <a:rPr lang="en-US" sz="2800" dirty="0" smtClean="0"/>
              <a:t>, for a function </a:t>
            </a:r>
            <a:r>
              <a:rPr lang="en-US" sz="2800" b="1" dirty="0" smtClean="0"/>
              <a:t>f(x)</a:t>
            </a:r>
            <a:r>
              <a:rPr lang="en-US" sz="2800" dirty="0" smtClean="0"/>
              <a:t>, such that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  </a:t>
            </a:r>
            <a:r>
              <a:rPr lang="en-US" sz="2800" b="1" dirty="0" smtClean="0"/>
              <a:t>f(x) = f(x +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)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then function is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00B050"/>
                </a:solidFill>
              </a:rPr>
              <a:t>with the period </a:t>
            </a:r>
            <a:r>
              <a:rPr lang="en-US" sz="2800" b="1" i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838200" y="5410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590800" y="441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rot="2700000" flipV="1">
            <a:off x="3209925" y="500380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rot="18900000" flipV="1">
            <a:off x="2419350" y="501015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rot="2700000" flipV="1">
            <a:off x="4800600" y="498475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rot="18900000" flipV="1">
            <a:off x="4010025" y="499110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rot="2700000" flipV="1">
            <a:off x="6400800" y="498475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rot="18900000" flipV="1">
            <a:off x="5610225" y="499110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rot="2700000" flipV="1">
            <a:off x="1590675" y="498475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rot="18900000" flipV="1">
            <a:off x="800100" y="4991100"/>
            <a:ext cx="1143000" cy="0"/>
          </a:xfrm>
          <a:prstGeom prst="line">
            <a:avLst/>
          </a:prstGeom>
          <a:noFill/>
          <a:ln w="38100">
            <a:solidFill>
              <a:srgbClr val="3224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18"/>
          <p:cNvSpPr txBox="1">
            <a:spLocks noChangeArrowheads="1"/>
          </p:cNvSpPr>
          <p:nvPr/>
        </p:nvSpPr>
        <p:spPr bwMode="auto">
          <a:xfrm>
            <a:off x="2438400" y="6213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3962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560705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2a</a:t>
            </a:r>
          </a:p>
        </p:txBody>
      </p:sp>
      <p:sp>
        <p:nvSpPr>
          <p:cNvPr id="16401" name="Text Box 21"/>
          <p:cNvSpPr txBox="1">
            <a:spLocks noChangeArrowheads="1"/>
          </p:cNvSpPr>
          <p:nvPr/>
        </p:nvSpPr>
        <p:spPr bwMode="auto">
          <a:xfrm>
            <a:off x="708660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Math Review - Attributes of cosine wave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19050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Amplitude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Phase</a:t>
            </a:r>
          </a:p>
        </p:txBody>
      </p:sp>
      <p:sp>
        <p:nvSpPr>
          <p:cNvPr id="12801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1524000"/>
            <a:ext cx="4038600" cy="41148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mtClean="0"/>
              <a:t>f(x) = cos (x)</a:t>
            </a:r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r>
              <a:rPr lang="en-US" smtClean="0"/>
              <a:t>f(x) = </a:t>
            </a:r>
            <a:r>
              <a:rPr lang="en-US" b="1" smtClean="0">
                <a:solidFill>
                  <a:srgbClr val="FF0000"/>
                </a:solidFill>
              </a:rPr>
              <a:t>5</a:t>
            </a:r>
            <a:r>
              <a:rPr lang="en-US" smtClean="0"/>
              <a:t> cos (x)</a:t>
            </a:r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r>
              <a:rPr lang="en-US" smtClean="0"/>
              <a:t>f(x) = 5 cos (x + </a:t>
            </a:r>
            <a:r>
              <a:rPr lang="en-US" b="1" smtClean="0">
                <a:solidFill>
                  <a:srgbClr val="FF0000"/>
                </a:solidFill>
              </a:rPr>
              <a:t>3.14</a:t>
            </a:r>
            <a:r>
              <a:rPr lang="en-US" smtClean="0"/>
              <a:t>)</a:t>
            </a:r>
          </a:p>
          <a:p>
            <a:pPr algn="r" eaLnBrk="1" hangingPunct="1"/>
            <a:endParaRPr lang="en-US" smtClean="0"/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734050" y="2743200"/>
          <a:ext cx="3409950" cy="1647825"/>
        </p:xfrm>
        <a:graphic>
          <a:graphicData uri="http://schemas.openxmlformats.org/presentationml/2006/ole">
            <p:oleObj spid="_x0000_s970754" name="Chart" r:id="rId4" imgW="3409950" imgH="1647749" progId="Excel.Sheet.8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734050" y="1066800"/>
          <a:ext cx="3409950" cy="1657350"/>
        </p:xfrm>
        <a:graphic>
          <a:graphicData uri="http://schemas.openxmlformats.org/presentationml/2006/ole">
            <p:oleObj spid="_x0000_s970755" name="Chart" r:id="rId5" imgW="3409950" imgH="1657502" progId="Excel.Sheet.8">
              <p:embed/>
            </p:oleObj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724525" y="4343400"/>
          <a:ext cx="3419475" cy="1657350"/>
        </p:xfrm>
        <a:graphic>
          <a:graphicData uri="http://schemas.openxmlformats.org/presentationml/2006/ole">
            <p:oleObj spid="_x0000_s970756" name="Chart" r:id="rId6" imgW="3419475" imgH="16575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11" grpId="0" build="p"/>
      <p:bldOleChart spid="128007" grpId="0"/>
      <p:bldOleChart spid="1280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Image as a Function</a:t>
            </a:r>
          </a:p>
        </p:txBody>
      </p:sp>
      <p:pic>
        <p:nvPicPr>
          <p:cNvPr id="521219" name="Picture 3" descr="image_fu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410200" cy="5049837"/>
          </a:xfrm>
          <a:prstGeom prst="rect">
            <a:avLst/>
          </a:prstGeom>
          <a:noFill/>
        </p:spPr>
      </p:pic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43600" y="2667000"/>
            <a:ext cx="32004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000" dirty="0" smtClean="0">
                <a:ea typeface="MS PGothic" pitchFamily="34" charset="-128"/>
              </a:rPr>
              <a:t>function</a:t>
            </a:r>
            <a:r>
              <a:rPr lang="en-US" altLang="ja-JP" sz="2000" dirty="0">
                <a:ea typeface="MS PGothic" pitchFamily="34" charset="-128"/>
              </a:rPr>
              <a:t>, </a:t>
            </a:r>
            <a:r>
              <a:rPr lang="en-US" altLang="ja-JP" sz="2000" i="1" dirty="0">
                <a:solidFill>
                  <a:srgbClr val="CC3300"/>
                </a:solidFill>
                <a:ea typeface="MS PGothic" pitchFamily="34" charset="-128"/>
              </a:rPr>
              <a:t>f</a:t>
            </a:r>
            <a:r>
              <a:rPr lang="en-US" altLang="ja-JP" sz="2000" dirty="0">
                <a:ea typeface="MS PGothic" pitchFamily="34" charset="-128"/>
              </a:rPr>
              <a:t>,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solidFill>
                  <a:srgbClr val="CC3300"/>
                </a:solidFill>
                <a:ea typeface="MS PGothic" pitchFamily="34" charset="-128"/>
              </a:rPr>
              <a:t>f:</a:t>
            </a:r>
            <a:r>
              <a:rPr lang="en-US" altLang="ja-JP" sz="2000" dirty="0">
                <a:ea typeface="MS PGothic" pitchFamily="34" charset="-128"/>
              </a:rPr>
              <a:t> 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R</a:t>
            </a:r>
            <a:r>
              <a:rPr lang="en-US" altLang="ja-JP" sz="2000" baseline="30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2</a:t>
            </a:r>
            <a:r>
              <a:rPr lang="en-US" altLang="ja-JP" sz="2000" dirty="0">
                <a:solidFill>
                  <a:srgbClr val="CC3300"/>
                </a:solidFill>
                <a:ea typeface="MS PGothic" pitchFamily="34" charset="-128"/>
              </a:rPr>
              <a:t> </a:t>
            </a:r>
            <a:r>
              <a:rPr lang="en-US" altLang="ja-JP" sz="2000" dirty="0">
                <a:solidFill>
                  <a:srgbClr val="CC3300"/>
                </a:solidFill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ja-JP" sz="2000" dirty="0">
                <a:solidFill>
                  <a:srgbClr val="CC3300"/>
                </a:solidFill>
                <a:ea typeface="MS PGothic" pitchFamily="34" charset="-128"/>
              </a:rPr>
              <a:t> </a:t>
            </a:r>
            <a:r>
              <a:rPr lang="en-US" altLang="ja-JP" sz="20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R</a:t>
            </a:r>
            <a:endParaRPr lang="en-US" altLang="ja-JP" sz="2000" dirty="0">
              <a:latin typeface="Times New Roman" pitchFamily="18" charset="0"/>
              <a:ea typeface="MS PGothic" pitchFamily="34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altLang="ja-JP" sz="1800" i="1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f </a:t>
            </a:r>
            <a:r>
              <a:rPr lang="en-US" altLang="ja-JP" sz="18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(</a:t>
            </a:r>
            <a:r>
              <a:rPr lang="en-US" altLang="ja-JP" sz="1800" i="1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x, y</a:t>
            </a:r>
            <a:r>
              <a:rPr lang="en-US" altLang="ja-JP" sz="18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)</a:t>
            </a:r>
            <a:r>
              <a:rPr lang="en-US" altLang="ja-JP" sz="1800" dirty="0"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ja-JP" sz="1800" dirty="0">
                <a:ea typeface="MS PGothic" pitchFamily="34" charset="-128"/>
              </a:rPr>
              <a:t>gives the </a:t>
            </a:r>
            <a:r>
              <a:rPr lang="en-US" altLang="ja-JP" sz="1800" b="1" dirty="0">
                <a:ea typeface="MS PGothic" pitchFamily="34" charset="-128"/>
              </a:rPr>
              <a:t>intensity</a:t>
            </a:r>
            <a:r>
              <a:rPr lang="en-US" altLang="ja-JP" sz="1800" dirty="0">
                <a:ea typeface="MS PGothic" pitchFamily="34" charset="-128"/>
              </a:rPr>
              <a:t> at position </a:t>
            </a:r>
            <a:r>
              <a:rPr lang="en-US" altLang="ja-JP" sz="18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(</a:t>
            </a:r>
            <a:r>
              <a:rPr lang="en-US" altLang="ja-JP" sz="1800" i="1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x, y</a:t>
            </a:r>
            <a:r>
              <a:rPr lang="en-US" altLang="ja-JP" sz="1800" dirty="0">
                <a:solidFill>
                  <a:srgbClr val="CC3300"/>
                </a:solidFill>
                <a:latin typeface="Times New Roman" pitchFamily="18" charset="0"/>
                <a:ea typeface="MS PGothic" pitchFamily="34" charset="-128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5724525" y="2743200"/>
          <a:ext cx="3419475" cy="1657350"/>
        </p:xfrm>
        <a:graphic>
          <a:graphicData uri="http://schemas.openxmlformats.org/presentationml/2006/ole">
            <p:oleObj spid="_x0000_s971778" name="Chart" r:id="rId4" imgW="3419475" imgH="1657502" progId="Excel.Sheet.8">
              <p:embed/>
            </p:oleObj>
          </a:graphicData>
        </a:graphic>
      </p:graphicFrame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5715000" y="1066800"/>
          <a:ext cx="3409950" cy="1647825"/>
        </p:xfrm>
        <a:graphic>
          <a:graphicData uri="http://schemas.openxmlformats.org/presentationml/2006/ole">
            <p:oleObj spid="_x0000_s971779" name="Chart" r:id="rId5" imgW="3409950" imgH="1647749" progId="Excel.Sheet.8">
              <p:embed/>
            </p:oleObj>
          </a:graphicData>
        </a:graphic>
      </p:graphicFrame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Math Review - Attributes of cosine wave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1905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Amplitude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Phase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Frequency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524000"/>
            <a:ext cx="4343400" cy="41148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mtClean="0"/>
              <a:t>f(x) = </a:t>
            </a:r>
            <a:r>
              <a:rPr lang="en-US" b="1" smtClean="0">
                <a:solidFill>
                  <a:srgbClr val="FF0000"/>
                </a:solidFill>
              </a:rPr>
              <a:t>5</a:t>
            </a:r>
            <a:r>
              <a:rPr lang="en-US" smtClean="0"/>
              <a:t> cos (x)</a:t>
            </a:r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r>
              <a:rPr lang="en-US" smtClean="0"/>
              <a:t>f(x) = 5 cos (x + </a:t>
            </a:r>
            <a:r>
              <a:rPr lang="en-US" b="1" smtClean="0">
                <a:solidFill>
                  <a:srgbClr val="FF0000"/>
                </a:solidFill>
              </a:rPr>
              <a:t>3.14</a:t>
            </a:r>
            <a:r>
              <a:rPr lang="en-US" smtClean="0"/>
              <a:t>)</a:t>
            </a:r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endParaRPr lang="en-US" smtClean="0"/>
          </a:p>
          <a:p>
            <a:pPr algn="r" eaLnBrk="1" hangingPunct="1">
              <a:buFontTx/>
              <a:buNone/>
            </a:pPr>
            <a:r>
              <a:rPr lang="en-US" smtClean="0"/>
              <a:t> f(x) = 5 cos (</a:t>
            </a:r>
            <a:r>
              <a:rPr lang="en-US" b="1" smtClean="0">
                <a:solidFill>
                  <a:srgbClr val="FF0000"/>
                </a:solidFill>
              </a:rPr>
              <a:t>3</a:t>
            </a:r>
            <a:r>
              <a:rPr lang="en-US" smtClean="0"/>
              <a:t> x + 3.14)</a:t>
            </a:r>
          </a:p>
          <a:p>
            <a:pPr algn="r" eaLnBrk="1" hangingPunct="1"/>
            <a:endParaRPr lang="en-US" smtClean="0"/>
          </a:p>
        </p:txBody>
      </p:sp>
      <p:graphicFrame>
        <p:nvGraphicFramePr>
          <p:cNvPr id="135176" name="Object 8"/>
          <p:cNvGraphicFramePr>
            <a:graphicFrameLocks noChangeAspect="1"/>
          </p:cNvGraphicFramePr>
          <p:nvPr/>
        </p:nvGraphicFramePr>
        <p:xfrm>
          <a:off x="5715000" y="4429125"/>
          <a:ext cx="3429000" cy="1666875"/>
        </p:xfrm>
        <a:graphic>
          <a:graphicData uri="http://schemas.openxmlformats.org/presentationml/2006/ole">
            <p:oleObj spid="_x0000_s971780" name="Chart" r:id="rId6" imgW="3429000" imgH="16669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72" grpId="0" build="p"/>
      <p:bldOleChart spid="1351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Math Review - Attributes of cosine wave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524000"/>
            <a:ext cx="4343400" cy="41148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2400" smtClean="0"/>
              <a:t>f(x) = cos (x)</a:t>
            </a:r>
          </a:p>
          <a:p>
            <a:pPr algn="r" eaLnBrk="1" hangingPunct="1">
              <a:buFontTx/>
              <a:buNone/>
            </a:pPr>
            <a:endParaRPr lang="en-US" sz="2400" smtClean="0"/>
          </a:p>
          <a:p>
            <a:pPr algn="r" eaLnBrk="1" hangingPunct="1">
              <a:buFontTx/>
              <a:buNone/>
            </a:pPr>
            <a:endParaRPr lang="en-US" sz="2400" smtClean="0"/>
          </a:p>
          <a:p>
            <a:pPr algn="r" eaLnBrk="1" hangingPunct="1">
              <a:buFontTx/>
              <a:buNone/>
            </a:pPr>
            <a:endParaRPr lang="en-US" sz="4000" smtClean="0"/>
          </a:p>
          <a:p>
            <a:pPr algn="r" eaLnBrk="1" hangingPunct="1">
              <a:buFontTx/>
              <a:buNone/>
            </a:pPr>
            <a:endParaRPr lang="en-US" sz="4000" smtClean="0"/>
          </a:p>
          <a:p>
            <a:pPr algn="r" eaLnBrk="1" hangingPunct="1">
              <a:buFontTx/>
              <a:buNone/>
            </a:pPr>
            <a:endParaRPr lang="en-US" sz="2400" smtClean="0"/>
          </a:p>
          <a:p>
            <a:pPr algn="r" eaLnBrk="1" hangingPunct="1">
              <a:buFontTx/>
              <a:buNone/>
            </a:pPr>
            <a:r>
              <a:rPr lang="en-US" sz="2400" smtClean="0"/>
              <a:t>Amplitude, Frequency, Phase</a:t>
            </a:r>
          </a:p>
          <a:p>
            <a:pPr algn="r" eaLnBrk="1" hangingPunct="1">
              <a:buFontTx/>
              <a:buNone/>
            </a:pPr>
            <a:endParaRPr lang="en-US" sz="2400" smtClean="0"/>
          </a:p>
          <a:p>
            <a:pPr algn="r" eaLnBrk="1" hangingPunct="1"/>
            <a:endParaRPr lang="en-US" sz="2400" smtClean="0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5734050" y="1066800"/>
          <a:ext cx="3409950" cy="1657350"/>
        </p:xfrm>
        <a:graphic>
          <a:graphicData uri="http://schemas.openxmlformats.org/presentationml/2006/ole">
            <p:oleObj spid="_x0000_s972802" name="Chart" r:id="rId4" imgW="3409950" imgH="1657502" progId="Excel.Sheet.8">
              <p:embed/>
            </p:oleObj>
          </a:graphicData>
        </a:graphic>
      </p:graphicFrame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-914400" y="33528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4400" b="0">
                <a:solidFill>
                  <a:srgbClr val="672255"/>
                </a:solidFill>
                <a:latin typeface="Arial" pitchFamily="34" charset="0"/>
              </a:rPr>
              <a:t>f(x) = </a:t>
            </a:r>
            <a:r>
              <a:rPr lang="en-US" sz="4400">
                <a:solidFill>
                  <a:srgbClr val="FF0000"/>
                </a:solidFill>
                <a:latin typeface="Arial" pitchFamily="34" charset="0"/>
              </a:rPr>
              <a:t>A</a:t>
            </a:r>
            <a:r>
              <a:rPr lang="en-US" sz="4400" b="0">
                <a:solidFill>
                  <a:srgbClr val="672255"/>
                </a:solidFill>
                <a:latin typeface="Arial" pitchFamily="34" charset="0"/>
              </a:rPr>
              <a:t> cos (</a:t>
            </a:r>
            <a:r>
              <a:rPr lang="en-US" sz="4400">
                <a:solidFill>
                  <a:srgbClr val="FF0000"/>
                </a:solidFill>
                <a:latin typeface="Arial" pitchFamily="34" charset="0"/>
              </a:rPr>
              <a:t>k</a:t>
            </a:r>
            <a:r>
              <a:rPr lang="en-US" sz="4400" b="0">
                <a:solidFill>
                  <a:srgbClr val="672255"/>
                </a:solidFill>
                <a:latin typeface="Arial" pitchFamily="34" charset="0"/>
              </a:rPr>
              <a:t>x + </a:t>
            </a:r>
            <a:r>
              <a:rPr lang="en-US" sz="440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</a:t>
            </a:r>
            <a:r>
              <a:rPr lang="en-US" sz="4400" b="0">
                <a:solidFill>
                  <a:srgbClr val="672255"/>
                </a:solidFill>
                <a:latin typeface="Arial" pitchFamily="34" charset="0"/>
              </a:rPr>
              <a:t>)</a:t>
            </a:r>
          </a:p>
          <a:p>
            <a:pPr marL="342900" indent="-342900" algn="r">
              <a:spcBef>
                <a:spcPct val="20000"/>
              </a:spcBef>
            </a:pPr>
            <a:endParaRPr lang="en-US" sz="2800" b="0">
              <a:solidFill>
                <a:srgbClr val="672255"/>
              </a:solidFill>
              <a:latin typeface="Arial" pitchFamily="34" charset="0"/>
            </a:endParaRP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b="0">
              <a:solidFill>
                <a:srgbClr val="672255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486400"/>
            <a:ext cx="6858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math is base of Fourier Analysis and Fourier Synthesis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and Frequency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 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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586756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105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we go to using complex numbers and formulas let us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intuition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time and frequency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200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periodic signal is a mixture of two frequencies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and Frequency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525963"/>
          </a:xfrm>
        </p:spPr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: 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 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/>
              </a:rPr>
              <a:t>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US" i="1" dirty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588804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</p:spPr>
      </p:pic>
      <p:pic>
        <p:nvPicPr>
          <p:cNvPr id="588805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</p:spPr>
      </p:pic>
      <p:pic>
        <p:nvPicPr>
          <p:cNvPr id="588806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</p:spPr>
      </p:pic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8809" name="Rectangle 9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Spectra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: </a:t>
            </a:r>
            <a:r>
              <a:rPr lang="en-US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en-US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en-US" i="1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en-US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US" i="1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en-US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590852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</p:spPr>
      </p:pic>
      <p:pic>
        <p:nvPicPr>
          <p:cNvPr id="590853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</p:spPr>
      </p:pic>
      <p:pic>
        <p:nvPicPr>
          <p:cNvPr id="590854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</p:spPr>
      </p:pic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90857" name="Picture 9" descr="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0850" y="4743450"/>
            <a:ext cx="2990850" cy="2000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9800" y="4800600"/>
            <a:ext cx="2133600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time domain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6248400"/>
            <a:ext cx="2133600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frequency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Frequency Spectra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ea typeface="Arial Unicode MS" pitchFamily="34" charset="-128"/>
                <a:cs typeface="Times New Roman" pitchFamily="18" charset="0"/>
              </a:rPr>
              <a:t>Usually, frequency is more interesting than the phase</a:t>
            </a:r>
          </a:p>
        </p:txBody>
      </p:sp>
      <p:pic>
        <p:nvPicPr>
          <p:cNvPr id="592900" name="Picture 4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33650"/>
            <a:ext cx="2743200" cy="2152650"/>
          </a:xfrm>
          <a:prstGeom prst="rect">
            <a:avLst/>
          </a:prstGeom>
          <a:noFill/>
        </p:spPr>
      </p:pic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457200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will decompose it to frequencies,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will add one more coefficient based base function in each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</p:spPr>
      </p:pic>
      <p:pic>
        <p:nvPicPr>
          <p:cNvPr id="594947" name="Picture 3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352675"/>
            <a:ext cx="2514600" cy="2143125"/>
          </a:xfrm>
          <a:prstGeom prst="rect">
            <a:avLst/>
          </a:prstGeom>
          <a:noFill/>
        </p:spPr>
      </p:pic>
      <p:pic>
        <p:nvPicPr>
          <p:cNvPr id="594948" name="Picture 4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351088"/>
            <a:ext cx="2514600" cy="2135187"/>
          </a:xfrm>
          <a:prstGeom prst="rect">
            <a:avLst/>
          </a:prstGeom>
          <a:noFill/>
        </p:spPr>
      </p:pic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94951" name="Picture 7" descr="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84713"/>
            <a:ext cx="2438400" cy="2097087"/>
          </a:xfrm>
          <a:prstGeom prst="rect">
            <a:avLst/>
          </a:prstGeom>
          <a:noFill/>
        </p:spPr>
      </p:pic>
      <p:sp>
        <p:nvSpPr>
          <p:cNvPr id="594952" name="Text Box 8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495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chemeClr val="accent3">
              <a:lumMod val="95000"/>
            </a:schemeClr>
          </a:solidFill>
          <a:ln/>
        </p:spPr>
        <p:txBody>
          <a:bodyPr/>
          <a:lstStyle/>
          <a:p>
            <a:r>
              <a:rPr lang="en-US" sz="3600" dirty="0"/>
              <a:t>Frequency Spectra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4572000" y="1981200"/>
            <a:ext cx="609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7315200" y="21336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19600" y="1371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base function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base function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486400"/>
            <a:ext cx="1828800" cy="116955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 of first and second base functions is already not bad approximation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4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</p:spPr>
      </p:pic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96998" name="Picture 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398713"/>
            <a:ext cx="2438400" cy="2097087"/>
          </a:xfrm>
          <a:prstGeom prst="rect">
            <a:avLst/>
          </a:prstGeom>
          <a:noFill/>
        </p:spPr>
      </p:pic>
      <p:pic>
        <p:nvPicPr>
          <p:cNvPr id="596999" name="Picture 7" descr="a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681538"/>
            <a:ext cx="2514600" cy="1947862"/>
          </a:xfrm>
          <a:prstGeom prst="rect">
            <a:avLst/>
          </a:prstGeom>
          <a:noFill/>
        </p:spPr>
      </p:pic>
      <p:pic>
        <p:nvPicPr>
          <p:cNvPr id="597000" name="Picture 8" descr="a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476500"/>
            <a:ext cx="2438400" cy="1943100"/>
          </a:xfrm>
          <a:prstGeom prst="rect">
            <a:avLst/>
          </a:prstGeom>
          <a:noFill/>
        </p:spPr>
      </p:pic>
      <p:sp>
        <p:nvSpPr>
          <p:cNvPr id="59700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Frequency Spectra</a:t>
            </a:r>
          </a:p>
        </p:txBody>
      </p:sp>
      <p:sp>
        <p:nvSpPr>
          <p:cNvPr id="597002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5486400"/>
            <a:ext cx="18288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 of first , second and third  base functions is even better approximation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</p:spPr>
      </p:pic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99046" name="Picture 6" descr="a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14600"/>
            <a:ext cx="2514600" cy="1947863"/>
          </a:xfrm>
          <a:prstGeom prst="rect">
            <a:avLst/>
          </a:prstGeom>
          <a:noFill/>
        </p:spPr>
      </p:pic>
      <p:pic>
        <p:nvPicPr>
          <p:cNvPr id="599047" name="Picture 7" descr="a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665663"/>
            <a:ext cx="2514600" cy="1963737"/>
          </a:xfrm>
          <a:prstGeom prst="rect">
            <a:avLst/>
          </a:prstGeom>
          <a:noFill/>
        </p:spPr>
      </p:pic>
      <p:pic>
        <p:nvPicPr>
          <p:cNvPr id="599048" name="Picture 8" descr="a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14600"/>
            <a:ext cx="2514600" cy="1978025"/>
          </a:xfrm>
          <a:prstGeom prst="rect">
            <a:avLst/>
          </a:prstGeom>
          <a:noFill/>
        </p:spPr>
      </p:pic>
      <p:sp>
        <p:nvSpPr>
          <p:cNvPr id="599049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Frequency Spectra</a:t>
            </a:r>
          </a:p>
        </p:txBody>
      </p:sp>
      <p:sp>
        <p:nvSpPr>
          <p:cNvPr id="599050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</p:spPr>
      </p:pic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3048000" y="5424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01094" name="Picture 6" descr="a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463800"/>
            <a:ext cx="2571750" cy="2032000"/>
          </a:xfrm>
          <a:prstGeom prst="rect">
            <a:avLst/>
          </a:prstGeom>
          <a:noFill/>
        </p:spPr>
      </p:pic>
      <p:pic>
        <p:nvPicPr>
          <p:cNvPr id="601095" name="Picture 7" descr="a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438400"/>
            <a:ext cx="2600325" cy="2060575"/>
          </a:xfrm>
          <a:prstGeom prst="rect">
            <a:avLst/>
          </a:prstGeom>
          <a:noFill/>
        </p:spPr>
      </p:pic>
      <p:pic>
        <p:nvPicPr>
          <p:cNvPr id="601096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100" y="4668838"/>
            <a:ext cx="2552700" cy="2001837"/>
          </a:xfrm>
          <a:prstGeom prst="rect">
            <a:avLst/>
          </a:prstGeom>
          <a:noFill/>
        </p:spPr>
      </p:pic>
      <p:sp>
        <p:nvSpPr>
          <p:cNvPr id="60109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Frequency Spectra</a:t>
            </a:r>
          </a:p>
        </p:txBody>
      </p:sp>
      <p:sp>
        <p:nvSpPr>
          <p:cNvPr id="601098" name="Rectangle 10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5162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Transformations on Images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</p:spPr>
      </p:pic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5943600" y="31908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3086100" y="53609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03142" name="Picture 6" descr="a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446338"/>
            <a:ext cx="2590800" cy="2038350"/>
          </a:xfrm>
          <a:prstGeom prst="rect">
            <a:avLst/>
          </a:prstGeom>
          <a:noFill/>
        </p:spPr>
      </p:pic>
      <p:pic>
        <p:nvPicPr>
          <p:cNvPr id="603143" name="Picture 7" descr="a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4668838"/>
            <a:ext cx="2514600" cy="1973262"/>
          </a:xfrm>
          <a:prstGeom prst="rect">
            <a:avLst/>
          </a:prstGeom>
          <a:noFill/>
        </p:spPr>
      </p:pic>
      <p:pic>
        <p:nvPicPr>
          <p:cNvPr id="603144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446338"/>
            <a:ext cx="2601913" cy="2039937"/>
          </a:xfrm>
          <a:prstGeom prst="rect">
            <a:avLst/>
          </a:prstGeom>
          <a:noFill/>
        </p:spPr>
      </p:pic>
      <p:sp>
        <p:nvSpPr>
          <p:cNvPr id="603146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Frequency Spectra</a:t>
            </a:r>
          </a:p>
        </p:txBody>
      </p:sp>
      <p:sp>
        <p:nvSpPr>
          <p:cNvPr id="603147" name="Rectangle 11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6" name="Picture 2" descr="a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43150"/>
            <a:ext cx="2743200" cy="2152650"/>
          </a:xfrm>
          <a:prstGeom prst="rect">
            <a:avLst/>
          </a:prstGeom>
          <a:noFill/>
        </p:spPr>
      </p:pic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3048000" y="31146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24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05188" name="Picture 4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6450" y="4064000"/>
            <a:ext cx="2990850" cy="2000250"/>
          </a:xfrm>
          <a:prstGeom prst="rect">
            <a:avLst/>
          </a:prstGeom>
          <a:noFill/>
        </p:spPr>
      </p:pic>
      <p:graphicFrame>
        <p:nvGraphicFramePr>
          <p:cNvPr id="605189" name="Object 5"/>
          <p:cNvGraphicFramePr>
            <a:graphicFrameLocks noChangeAspect="1"/>
          </p:cNvGraphicFramePr>
          <p:nvPr/>
        </p:nvGraphicFramePr>
        <p:xfrm>
          <a:off x="3552825" y="2870200"/>
          <a:ext cx="2352675" cy="989013"/>
        </p:xfrm>
        <a:graphic>
          <a:graphicData uri="http://schemas.openxmlformats.org/presentationml/2006/ole">
            <p:oleObj spid="_x0000_s605189" name="Equation" r:id="rId6" imgW="1028520" imgH="431640" progId="">
              <p:embed/>
            </p:oleObj>
          </a:graphicData>
        </a:graphic>
      </p:graphicFrame>
      <p:sp>
        <p:nvSpPr>
          <p:cNvPr id="60519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Frequency Spectra</a:t>
            </a:r>
          </a:p>
        </p:txBody>
      </p:sp>
      <p:sp>
        <p:nvSpPr>
          <p:cNvPr id="605192" name="Rectangle 8"/>
          <p:cNvSpPr>
            <a:spLocks noChangeArrowheads="1"/>
          </p:cNvSpPr>
          <p:nvPr/>
        </p:nvSpPr>
        <p:spPr bwMode="auto">
          <a:xfrm>
            <a:off x="609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1333500" y="4686300"/>
            <a:ext cx="762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9600" y="5410200"/>
            <a:ext cx="1524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time domain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6248400"/>
            <a:ext cx="1524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frequency domain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514600" y="5486400"/>
            <a:ext cx="9906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2400" dirty="0"/>
              <a:t>Frequency Spectra</a:t>
            </a:r>
          </a:p>
        </p:txBody>
      </p:sp>
      <p:pic>
        <p:nvPicPr>
          <p:cNvPr id="607235" name="Picture 3" descr="a2"/>
          <p:cNvPicPr>
            <a:picLocks noChangeAspect="1" noChangeArrowheads="1"/>
          </p:cNvPicPr>
          <p:nvPr/>
        </p:nvPicPr>
        <p:blipFill>
          <a:blip r:embed="rId3" cstate="print"/>
          <a:srcRect t="8556" r="1840" b="3030"/>
          <a:stretch>
            <a:fillRect/>
          </a:stretch>
        </p:blipFill>
        <p:spPr bwMode="auto">
          <a:xfrm>
            <a:off x="304800" y="400561"/>
            <a:ext cx="6248400" cy="64574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10400" y="1219200"/>
            <a:ext cx="1524000" cy="116955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Observe the negative values of domain that appear in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6477000" cy="4191000"/>
          </a:xfrm>
          <a:solidFill>
            <a:srgbClr val="FFFFCC"/>
          </a:solidFill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is Just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of basis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800" y="5791200"/>
            <a:ext cx="3657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concept</a:t>
            </a:r>
            <a:endParaRPr lang="en-US" sz="28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5448300" y="4686300"/>
            <a:ext cx="1143000" cy="1066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CC"/>
          </a:solidFill>
        </p:spPr>
        <p:txBody>
          <a:bodyPr/>
          <a:lstStyle/>
          <a:p>
            <a:r>
              <a:rPr lang="en-US" sz="3600" dirty="0" smtClean="0"/>
              <a:t>Fourier Transform is Just </a:t>
            </a:r>
            <a:r>
              <a:rPr lang="en-US" sz="3600" dirty="0"/>
              <a:t>a change of basis</a:t>
            </a:r>
          </a:p>
        </p:txBody>
      </p:sp>
      <p:pic>
        <p:nvPicPr>
          <p:cNvPr id="609283" name="Picture 3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 t="20987" r="51949" b="18518"/>
          <a:stretch>
            <a:fillRect/>
          </a:stretch>
        </p:blipFill>
        <p:spPr bwMode="auto">
          <a:xfrm>
            <a:off x="857250" y="1676400"/>
            <a:ext cx="2114550" cy="37338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676400"/>
            <a:ext cx="152400" cy="4953000"/>
            <a:chOff x="576" y="1056"/>
            <a:chExt cx="96" cy="3120"/>
          </a:xfrm>
        </p:grpSpPr>
        <p:sp>
          <p:nvSpPr>
            <p:cNvPr id="609285" name="Line 5"/>
            <p:cNvSpPr>
              <a:spLocks noChangeShapeType="1"/>
            </p:cNvSpPr>
            <p:nvPr/>
          </p:nvSpPr>
          <p:spPr bwMode="auto">
            <a:xfrm>
              <a:off x="57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286" name="Line 6"/>
            <p:cNvSpPr>
              <a:spLocks noChangeShapeType="1"/>
            </p:cNvSpPr>
            <p:nvPr/>
          </p:nvSpPr>
          <p:spPr bwMode="auto">
            <a:xfrm flipH="1" flipV="1">
              <a:off x="576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287" name="Line 7"/>
            <p:cNvSpPr>
              <a:spLocks noChangeShapeType="1"/>
            </p:cNvSpPr>
            <p:nvPr/>
          </p:nvSpPr>
          <p:spPr bwMode="auto">
            <a:xfrm flipH="1" flipV="1">
              <a:off x="576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71800" y="1676400"/>
            <a:ext cx="152400" cy="4953000"/>
            <a:chOff x="2160" y="1056"/>
            <a:chExt cx="96" cy="3120"/>
          </a:xfrm>
        </p:grpSpPr>
        <p:sp>
          <p:nvSpPr>
            <p:cNvPr id="609289" name="Line 9"/>
            <p:cNvSpPr>
              <a:spLocks noChangeShapeType="1"/>
            </p:cNvSpPr>
            <p:nvPr/>
          </p:nvSpPr>
          <p:spPr bwMode="auto">
            <a:xfrm>
              <a:off x="225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290" name="Line 10"/>
            <p:cNvSpPr>
              <a:spLocks noChangeShapeType="1"/>
            </p:cNvSpPr>
            <p:nvPr/>
          </p:nvSpPr>
          <p:spPr bwMode="auto">
            <a:xfrm flipH="1" flipV="1">
              <a:off x="2160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291" name="Line 11"/>
            <p:cNvSpPr>
              <a:spLocks noChangeShapeType="1"/>
            </p:cNvSpPr>
            <p:nvPr/>
          </p:nvSpPr>
          <p:spPr bwMode="auto">
            <a:xfrm flipH="1" flipV="1">
              <a:off x="2160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1660525" y="5449888"/>
            <a:ext cx="268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cs typeface="Arial" pitchFamily="34" charset="0"/>
              </a:rPr>
              <a:t>.</a:t>
            </a:r>
          </a:p>
          <a:p>
            <a:r>
              <a:rPr lang="en-US" sz="2400" b="1">
                <a:cs typeface="Arial" pitchFamily="34" charset="0"/>
              </a:rPr>
              <a:t>.</a:t>
            </a:r>
          </a:p>
          <a:p>
            <a:r>
              <a:rPr lang="en-US" sz="2400" b="1">
                <a:cs typeface="Arial" pitchFamily="34" charset="0"/>
              </a:rPr>
              <a:t>.</a:t>
            </a:r>
          </a:p>
        </p:txBody>
      </p:sp>
      <p:sp>
        <p:nvSpPr>
          <p:cNvPr id="609293" name="Text Box 13"/>
          <p:cNvSpPr txBox="1">
            <a:spLocks noChangeArrowheads="1"/>
          </p:cNvSpPr>
          <p:nvPr/>
        </p:nvSpPr>
        <p:spPr bwMode="auto">
          <a:xfrm>
            <a:off x="3448050" y="370205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cs typeface="Arial" pitchFamily="34" charset="0"/>
              </a:rPr>
              <a:t>*</a:t>
            </a:r>
          </a:p>
        </p:txBody>
      </p:sp>
      <p:sp>
        <p:nvSpPr>
          <p:cNvPr id="609294" name="Text Box 14"/>
          <p:cNvSpPr txBox="1">
            <a:spLocks noChangeArrowheads="1"/>
          </p:cNvSpPr>
          <p:nvPr/>
        </p:nvSpPr>
        <p:spPr bwMode="auto">
          <a:xfrm>
            <a:off x="5721350" y="36576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cs typeface="Arial" pitchFamily="34" charset="0"/>
              </a:rPr>
              <a:t>=</a:t>
            </a:r>
          </a:p>
        </p:txBody>
      </p:sp>
      <p:sp>
        <p:nvSpPr>
          <p:cNvPr id="609295" name="Text Box 15"/>
          <p:cNvSpPr txBox="1">
            <a:spLocks noChangeArrowheads="1"/>
          </p:cNvSpPr>
          <p:nvPr/>
        </p:nvSpPr>
        <p:spPr bwMode="auto">
          <a:xfrm>
            <a:off x="3355975" y="1233488"/>
            <a:ext cx="243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Arial" pitchFamily="34" charset="0"/>
              </a:rPr>
              <a:t>M * </a:t>
            </a:r>
            <a:r>
              <a:rPr lang="en-US" sz="2800" i="1">
                <a:cs typeface="Arial" pitchFamily="34" charset="0"/>
              </a:rPr>
              <a:t>f(x)</a:t>
            </a:r>
            <a:r>
              <a:rPr lang="en-US" sz="2800">
                <a:cs typeface="Arial" pitchFamily="34" charset="0"/>
              </a:rPr>
              <a:t> = </a:t>
            </a:r>
            <a:r>
              <a:rPr lang="en-US" sz="2800" i="1">
                <a:cs typeface="Arial" pitchFamily="34" charset="0"/>
              </a:rPr>
              <a:t>F(</a:t>
            </a:r>
            <a:r>
              <a:rPr lang="en-US" sz="2800" i="1">
                <a:latin typeface="Symbol" pitchFamily="18" charset="2"/>
                <a:cs typeface="Arial" pitchFamily="34" charset="0"/>
              </a:rPr>
              <a:t>w</a:t>
            </a:r>
            <a:r>
              <a:rPr lang="en-US" sz="2800" i="1">
                <a:cs typeface="Arial" pitchFamily="34" charset="0"/>
              </a:rPr>
              <a:t>)</a:t>
            </a:r>
          </a:p>
        </p:txBody>
      </p:sp>
      <p:pic>
        <p:nvPicPr>
          <p:cNvPr id="609296" name="Picture 1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95600"/>
            <a:ext cx="1770063" cy="2057400"/>
          </a:xfrm>
          <a:prstGeom prst="rect">
            <a:avLst/>
          </a:prstGeom>
          <a:noFill/>
        </p:spPr>
      </p:pic>
      <p:pic>
        <p:nvPicPr>
          <p:cNvPr id="609297" name="Picture 17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71750"/>
            <a:ext cx="1744663" cy="26098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77000" y="1219200"/>
            <a:ext cx="2438400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 can be a matrix, a decision diagram, a butterfly, a system (physical or simulated)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rot="10800000" flipV="1">
            <a:off x="3200400" y="17526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6200000" flipH="1">
            <a:off x="4000500" y="1943100"/>
            <a:ext cx="914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486400" y="1676400"/>
            <a:ext cx="12192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en-US" sz="3600" dirty="0"/>
              <a:t>IFT: Just a change of basis</a:t>
            </a:r>
          </a:p>
        </p:txBody>
      </p:sp>
      <p:pic>
        <p:nvPicPr>
          <p:cNvPr id="611331" name="Picture 3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 l="20987" t="51949" r="18518"/>
          <a:stretch>
            <a:fillRect/>
          </a:stretch>
        </p:blipFill>
        <p:spPr bwMode="auto">
          <a:xfrm>
            <a:off x="609600" y="2895600"/>
            <a:ext cx="3733800" cy="2114550"/>
          </a:xfrm>
          <a:prstGeom prst="rect">
            <a:avLst/>
          </a:prstGeom>
          <a:noFill/>
        </p:spPr>
      </p:pic>
      <p:grpSp>
        <p:nvGrpSpPr>
          <p:cNvPr id="611332" name="Group 4"/>
          <p:cNvGrpSpPr>
            <a:grpSpLocks/>
          </p:cNvGrpSpPr>
          <p:nvPr/>
        </p:nvGrpSpPr>
        <p:grpSpPr bwMode="auto">
          <a:xfrm>
            <a:off x="457200" y="2667000"/>
            <a:ext cx="152400" cy="2286000"/>
            <a:chOff x="576" y="1056"/>
            <a:chExt cx="96" cy="3120"/>
          </a:xfrm>
        </p:grpSpPr>
        <p:sp>
          <p:nvSpPr>
            <p:cNvPr id="611333" name="Line 5"/>
            <p:cNvSpPr>
              <a:spLocks noChangeShapeType="1"/>
            </p:cNvSpPr>
            <p:nvPr/>
          </p:nvSpPr>
          <p:spPr bwMode="auto">
            <a:xfrm>
              <a:off x="57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334" name="Line 6"/>
            <p:cNvSpPr>
              <a:spLocks noChangeShapeType="1"/>
            </p:cNvSpPr>
            <p:nvPr/>
          </p:nvSpPr>
          <p:spPr bwMode="auto">
            <a:xfrm flipH="1" flipV="1">
              <a:off x="576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335" name="Line 7"/>
            <p:cNvSpPr>
              <a:spLocks noChangeShapeType="1"/>
            </p:cNvSpPr>
            <p:nvPr/>
          </p:nvSpPr>
          <p:spPr bwMode="auto">
            <a:xfrm flipH="1" flipV="1">
              <a:off x="576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1336" name="Group 8"/>
          <p:cNvGrpSpPr>
            <a:grpSpLocks/>
          </p:cNvGrpSpPr>
          <p:nvPr/>
        </p:nvGrpSpPr>
        <p:grpSpPr bwMode="auto">
          <a:xfrm>
            <a:off x="4267200" y="2667000"/>
            <a:ext cx="76200" cy="2286000"/>
            <a:chOff x="2160" y="1056"/>
            <a:chExt cx="96" cy="3120"/>
          </a:xfrm>
        </p:grpSpPr>
        <p:sp>
          <p:nvSpPr>
            <p:cNvPr id="611337" name="Line 9"/>
            <p:cNvSpPr>
              <a:spLocks noChangeShapeType="1"/>
            </p:cNvSpPr>
            <p:nvPr/>
          </p:nvSpPr>
          <p:spPr bwMode="auto">
            <a:xfrm>
              <a:off x="2256" y="1056"/>
              <a:ext cx="0" cy="3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338" name="Line 10"/>
            <p:cNvSpPr>
              <a:spLocks noChangeShapeType="1"/>
            </p:cNvSpPr>
            <p:nvPr/>
          </p:nvSpPr>
          <p:spPr bwMode="auto">
            <a:xfrm flipH="1" flipV="1">
              <a:off x="2160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339" name="Line 11"/>
            <p:cNvSpPr>
              <a:spLocks noChangeShapeType="1"/>
            </p:cNvSpPr>
            <p:nvPr/>
          </p:nvSpPr>
          <p:spPr bwMode="auto">
            <a:xfrm flipH="1" flipV="1">
              <a:off x="2160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1660525" y="5449888"/>
            <a:ext cx="268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cs typeface="Arial" pitchFamily="34" charset="0"/>
              </a:rPr>
              <a:t>.</a:t>
            </a:r>
          </a:p>
          <a:p>
            <a:r>
              <a:rPr lang="en-US" sz="2400" b="1">
                <a:cs typeface="Arial" pitchFamily="34" charset="0"/>
              </a:rPr>
              <a:t>.</a:t>
            </a:r>
          </a:p>
          <a:p>
            <a:r>
              <a:rPr lang="en-US" sz="2400" b="1">
                <a:cs typeface="Arial" pitchFamily="34" charset="0"/>
              </a:rPr>
              <a:t>.</a:t>
            </a:r>
          </a:p>
        </p:txBody>
      </p:sp>
      <p:sp>
        <p:nvSpPr>
          <p:cNvPr id="611341" name="Text Box 13"/>
          <p:cNvSpPr txBox="1">
            <a:spLocks noChangeArrowheads="1"/>
          </p:cNvSpPr>
          <p:nvPr/>
        </p:nvSpPr>
        <p:spPr bwMode="auto">
          <a:xfrm>
            <a:off x="4743450" y="365760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cs typeface="Arial" pitchFamily="34" charset="0"/>
              </a:rPr>
              <a:t>*</a:t>
            </a:r>
          </a:p>
        </p:txBody>
      </p: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6788150" y="3581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cs typeface="Arial" pitchFamily="34" charset="0"/>
              </a:rPr>
              <a:t>=</a:t>
            </a:r>
          </a:p>
        </p:txBody>
      </p:sp>
      <p:sp>
        <p:nvSpPr>
          <p:cNvPr id="611343" name="Text Box 15"/>
          <p:cNvSpPr txBox="1">
            <a:spLocks noChangeArrowheads="1"/>
          </p:cNvSpPr>
          <p:nvPr/>
        </p:nvSpPr>
        <p:spPr bwMode="auto">
          <a:xfrm>
            <a:off x="3203575" y="1309688"/>
            <a:ext cx="2636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cs typeface="Arial" pitchFamily="34" charset="0"/>
              </a:rPr>
              <a:t>M</a:t>
            </a:r>
            <a:r>
              <a:rPr lang="en-US" sz="2800" baseline="30000">
                <a:cs typeface="Arial" pitchFamily="34" charset="0"/>
              </a:rPr>
              <a:t>-1</a:t>
            </a:r>
            <a:r>
              <a:rPr lang="en-US" sz="2800">
                <a:cs typeface="Arial" pitchFamily="34" charset="0"/>
              </a:rPr>
              <a:t> * </a:t>
            </a:r>
            <a:r>
              <a:rPr lang="en-US" sz="2800" i="1">
                <a:cs typeface="Arial" pitchFamily="34" charset="0"/>
              </a:rPr>
              <a:t>F(</a:t>
            </a:r>
            <a:r>
              <a:rPr lang="en-US" sz="2800" i="1">
                <a:latin typeface="Symbol" pitchFamily="18" charset="2"/>
                <a:cs typeface="Arial" pitchFamily="34" charset="0"/>
              </a:rPr>
              <a:t>w</a:t>
            </a:r>
            <a:r>
              <a:rPr lang="en-US" sz="2800" i="1">
                <a:cs typeface="Arial" pitchFamily="34" charset="0"/>
              </a:rPr>
              <a:t>)</a:t>
            </a:r>
            <a:r>
              <a:rPr lang="en-US" sz="2400" i="1">
                <a:cs typeface="Arial" pitchFamily="34" charset="0"/>
              </a:rPr>
              <a:t> </a:t>
            </a:r>
            <a:r>
              <a:rPr lang="en-US" sz="2800">
                <a:cs typeface="Arial" pitchFamily="34" charset="0"/>
              </a:rPr>
              <a:t>= </a:t>
            </a:r>
            <a:r>
              <a:rPr lang="en-US" sz="2800" i="1">
                <a:cs typeface="Arial" pitchFamily="34" charset="0"/>
              </a:rPr>
              <a:t>f(x)</a:t>
            </a:r>
          </a:p>
        </p:txBody>
      </p:sp>
      <p:pic>
        <p:nvPicPr>
          <p:cNvPr id="611344" name="Picture 1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895600"/>
            <a:ext cx="1770063" cy="2057400"/>
          </a:xfrm>
          <a:prstGeom prst="rect">
            <a:avLst/>
          </a:prstGeom>
          <a:noFill/>
        </p:spPr>
      </p:pic>
      <p:pic>
        <p:nvPicPr>
          <p:cNvPr id="611345" name="Picture 17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590800"/>
            <a:ext cx="1744663" cy="260985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 bwMode="auto">
          <a:xfrm rot="5400000">
            <a:off x="2743200" y="1905000"/>
            <a:ext cx="9906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611343" idx="2"/>
          </p:cNvCxnSpPr>
          <p:nvPr/>
        </p:nvCxnSpPr>
        <p:spPr bwMode="auto">
          <a:xfrm rot="16200000" flipH="1">
            <a:off x="4546997" y="1803797"/>
            <a:ext cx="838200" cy="8882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15000" y="1828800"/>
            <a:ext cx="22098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77000" y="1219200"/>
            <a:ext cx="2209800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Inverse Fourier Transform is similarly only a change of basis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adeno-trans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01875"/>
            <a:ext cx="2057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19" descr="adeno-parti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301875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is an invertible operator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Image</a:t>
            </a: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3716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Fourier Transform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914400" y="5256213"/>
            <a:ext cx="4562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latin typeface="Arial" pitchFamily="34" charset="0"/>
              </a:rPr>
              <a:t>v2 will display image or its </a:t>
            </a:r>
            <a:r>
              <a:rPr lang="en-US" b="0" dirty="0" smtClean="0">
                <a:latin typeface="Arial" pitchFamily="34" charset="0"/>
              </a:rPr>
              <a:t>transform, </a:t>
            </a:r>
            <a:r>
              <a:rPr lang="en-US" b="0" dirty="0" err="1" smtClean="0">
                <a:latin typeface="Arial" pitchFamily="34" charset="0"/>
              </a:rPr>
              <a:t>Matlab</a:t>
            </a:r>
            <a:r>
              <a:rPr lang="en-US" b="0" dirty="0" smtClean="0">
                <a:latin typeface="Arial" pitchFamily="34" charset="0"/>
              </a:rPr>
              <a:t> examples.</a:t>
            </a:r>
            <a:endParaRPr lang="en-US" b="0" dirty="0">
              <a:latin typeface="Arial" pitchFamily="34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276600" y="3429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733800" y="3048000"/>
            <a:ext cx="762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2"/>
          <p:cNvSpPr>
            <a:spLocks noChangeShapeType="1"/>
          </p:cNvSpPr>
          <p:nvPr/>
        </p:nvSpPr>
        <p:spPr bwMode="auto">
          <a:xfrm rot="10800000">
            <a:off x="3276600" y="36576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33"/>
          <p:cNvSpPr>
            <a:spLocks noChangeArrowheads="1"/>
          </p:cNvSpPr>
          <p:nvPr/>
        </p:nvSpPr>
        <p:spPr bwMode="auto">
          <a:xfrm>
            <a:off x="3733800" y="3276600"/>
            <a:ext cx="762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is an invertible operator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Image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2286000"/>
            <a:ext cx="2057400" cy="2057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Arial" pitchFamily="34" charset="0"/>
              </a:rPr>
              <a:t>f(x,y)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410200" y="2286000"/>
            <a:ext cx="2057400" cy="2057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Arial" pitchFamily="34" charset="0"/>
              </a:rPr>
              <a:t>F(k</a:t>
            </a:r>
            <a:r>
              <a:rPr lang="en-US" b="0" baseline="-25000">
                <a:latin typeface="Arial" pitchFamily="34" charset="0"/>
              </a:rPr>
              <a:t>x</a:t>
            </a:r>
            <a:r>
              <a:rPr lang="en-US" b="0">
                <a:latin typeface="Arial" pitchFamily="34" charset="0"/>
              </a:rPr>
              <a:t>,k</a:t>
            </a:r>
            <a:r>
              <a:rPr lang="en-US" b="0" baseline="-25000">
                <a:latin typeface="Arial" pitchFamily="34" charset="0"/>
              </a:rPr>
              <a:t>y</a:t>
            </a:r>
            <a:r>
              <a:rPr lang="en-US" b="0"/>
              <a:t>)</a:t>
            </a:r>
          </a:p>
          <a:p>
            <a:pPr algn="ctr"/>
            <a:endParaRPr lang="en-US" b="0"/>
          </a:p>
          <a:p>
            <a:pPr algn="ctr"/>
            <a:endParaRPr lang="en-US" b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276600" y="2819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733800" y="2438400"/>
            <a:ext cx="762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26" name="Rectangle 23"/>
          <p:cNvGraphicFramePr>
            <a:graphicFrameLocks/>
          </p:cNvGraphicFramePr>
          <p:nvPr/>
        </p:nvGraphicFramePr>
        <p:xfrm>
          <a:off x="1524000" y="1422400"/>
          <a:ext cx="6096000" cy="4064000"/>
        </p:xfrm>
        <a:graphic>
          <a:graphicData uri="http://schemas.openxmlformats.org/presentationml/2006/ole">
            <p:oleObj spid="_x0000_s694274" name="Equation" r:id="rId4" imgW="0" imgH="0" progId="Equation.3">
              <p:embed/>
            </p:oleObj>
          </a:graphicData>
        </a:graphic>
      </p:graphicFrame>
      <p:pic>
        <p:nvPicPr>
          <p:cNvPr id="1035" name="Picture 26"/>
          <p:cNvPicPr>
            <a:picLocks noChangeAspect="1" noChangeArrowheads="1"/>
          </p:cNvPicPr>
          <p:nvPr/>
        </p:nvPicPr>
        <p:blipFill>
          <a:blip r:embed="rId5" cstate="print"/>
          <a:srcRect l="22717" t="26543" r="71350" b="36751"/>
          <a:stretch>
            <a:fillRect/>
          </a:stretch>
        </p:blipFill>
        <p:spPr bwMode="auto">
          <a:xfrm>
            <a:off x="3965575" y="2743200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1"/>
          <p:cNvPicPr>
            <a:picLocks noChangeAspect="1" noChangeArrowheads="1"/>
          </p:cNvPicPr>
          <p:nvPr/>
        </p:nvPicPr>
        <p:blipFill>
          <a:blip r:embed="rId6" cstate="print"/>
          <a:srcRect l="59732"/>
          <a:stretch>
            <a:fillRect/>
          </a:stretch>
        </p:blipFill>
        <p:spPr bwMode="auto">
          <a:xfrm>
            <a:off x="3810000" y="3429000"/>
            <a:ext cx="609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6200" y="2132013"/>
            <a:ext cx="3598863" cy="3659187"/>
            <a:chOff x="48" y="1343"/>
            <a:chExt cx="2267" cy="2305"/>
          </a:xfrm>
        </p:grpSpPr>
        <p:sp>
          <p:nvSpPr>
            <p:cNvPr id="1047" name="Text Box 12"/>
            <p:cNvSpPr txBox="1">
              <a:spLocks noChangeArrowheads="1"/>
            </p:cNvSpPr>
            <p:nvPr/>
          </p:nvSpPr>
          <p:spPr bwMode="auto">
            <a:xfrm>
              <a:off x="1036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x</a:t>
              </a:r>
            </a:p>
          </p:txBody>
        </p:sp>
        <p:sp>
          <p:nvSpPr>
            <p:cNvPr id="1048" name="Text Box 13"/>
            <p:cNvSpPr txBox="1">
              <a:spLocks noChangeArrowheads="1"/>
            </p:cNvSpPr>
            <p:nvPr/>
          </p:nvSpPr>
          <p:spPr bwMode="auto">
            <a:xfrm>
              <a:off x="172" y="177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049" name="Line 14"/>
            <p:cNvSpPr>
              <a:spLocks noChangeShapeType="1"/>
            </p:cNvSpPr>
            <p:nvPr/>
          </p:nvSpPr>
          <p:spPr bwMode="auto">
            <a:xfrm>
              <a:off x="480" y="283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Text Box 15"/>
            <p:cNvSpPr txBox="1">
              <a:spLocks noChangeArrowheads="1"/>
            </p:cNvSpPr>
            <p:nvPr/>
          </p:nvSpPr>
          <p:spPr bwMode="auto">
            <a:xfrm>
              <a:off x="288" y="268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0</a:t>
              </a:r>
            </a:p>
          </p:txBody>
        </p:sp>
        <p:sp>
          <p:nvSpPr>
            <p:cNvPr id="1051" name="Text Box 16"/>
            <p:cNvSpPr txBox="1">
              <a:spLocks noChangeArrowheads="1"/>
            </p:cNvSpPr>
            <p:nvPr/>
          </p:nvSpPr>
          <p:spPr bwMode="auto">
            <a:xfrm>
              <a:off x="1776" y="268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N</a:t>
              </a:r>
              <a:r>
                <a:rPr lang="en-US" b="0" baseline="-25000">
                  <a:latin typeface="Arial" pitchFamily="34" charset="0"/>
                </a:rPr>
                <a:t>x</a:t>
              </a:r>
            </a:p>
          </p:txBody>
        </p:sp>
        <p:sp>
          <p:nvSpPr>
            <p:cNvPr id="1052" name="Text Box 17"/>
            <p:cNvSpPr txBox="1">
              <a:spLocks noChangeArrowheads="1"/>
            </p:cNvSpPr>
            <p:nvPr/>
          </p:nvSpPr>
          <p:spPr bwMode="auto">
            <a:xfrm>
              <a:off x="48" y="134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N</a:t>
              </a:r>
              <a:r>
                <a:rPr lang="en-US" b="0" baseline="-25000">
                  <a:latin typeface="Arial" pitchFamily="34" charset="0"/>
                </a:rPr>
                <a:t>y</a:t>
              </a:r>
            </a:p>
          </p:txBody>
        </p:sp>
        <p:sp>
          <p:nvSpPr>
            <p:cNvPr id="1053" name="Line 18"/>
            <p:cNvSpPr>
              <a:spLocks noChangeShapeType="1"/>
            </p:cNvSpPr>
            <p:nvPr/>
          </p:nvSpPr>
          <p:spPr bwMode="auto">
            <a:xfrm rot="-5400000">
              <a:off x="-312" y="208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0" y="3360"/>
              <a:ext cx="2075" cy="288"/>
              <a:chOff x="240" y="3408"/>
              <a:chExt cx="2075" cy="288"/>
            </a:xfrm>
          </p:grpSpPr>
          <p:sp>
            <p:nvSpPr>
              <p:cNvPr id="1055" name="Text Box 29"/>
              <p:cNvSpPr txBox="1">
                <a:spLocks noChangeArrowheads="1"/>
              </p:cNvSpPr>
              <p:nvPr/>
            </p:nvSpPr>
            <p:spPr bwMode="auto">
              <a:xfrm>
                <a:off x="586" y="3408"/>
                <a:ext cx="17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672255"/>
                    </a:solidFill>
                    <a:latin typeface="Arial" pitchFamily="34" charset="0"/>
                  </a:rPr>
                  <a:t>{F(k</a:t>
                </a:r>
                <a:r>
                  <a:rPr lang="en-US" b="0" baseline="-25000">
                    <a:solidFill>
                      <a:srgbClr val="672255"/>
                    </a:solidFill>
                    <a:latin typeface="Arial" pitchFamily="34" charset="0"/>
                  </a:rPr>
                  <a:t>x</a:t>
                </a:r>
                <a:r>
                  <a:rPr lang="en-US" b="0">
                    <a:solidFill>
                      <a:srgbClr val="672255"/>
                    </a:solidFill>
                    <a:latin typeface="Arial" pitchFamily="34" charset="0"/>
                  </a:rPr>
                  <a:t>,k</a:t>
                </a:r>
                <a:r>
                  <a:rPr lang="en-US" b="0" baseline="-25000">
                    <a:solidFill>
                      <a:srgbClr val="672255"/>
                    </a:solidFill>
                    <a:latin typeface="Arial" pitchFamily="34" charset="0"/>
                  </a:rPr>
                  <a:t>y</a:t>
                </a:r>
                <a:r>
                  <a:rPr lang="en-US" b="0">
                    <a:solidFill>
                      <a:srgbClr val="672255"/>
                    </a:solidFill>
                    <a:latin typeface="Arial" pitchFamily="34" charset="0"/>
                  </a:rPr>
                  <a:t>)}  =   f(x,y)}</a:t>
                </a:r>
              </a:p>
            </p:txBody>
          </p:sp>
          <p:pic>
            <p:nvPicPr>
              <p:cNvPr id="1056" name="Picture 3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9732"/>
              <a:stretch>
                <a:fillRect/>
              </a:stretch>
            </p:blipFill>
            <p:spPr bwMode="auto">
              <a:xfrm>
                <a:off x="240" y="3428"/>
                <a:ext cx="38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856163" y="1827213"/>
            <a:ext cx="3659187" cy="3963987"/>
            <a:chOff x="3059" y="1151"/>
            <a:chExt cx="2305" cy="2497"/>
          </a:xfrm>
        </p:grpSpPr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 rot="-5400000">
              <a:off x="3384" y="208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20"/>
            <p:cNvSpPr>
              <a:spLocks noChangeShapeType="1"/>
            </p:cNvSpPr>
            <p:nvPr/>
          </p:nvSpPr>
          <p:spPr bwMode="auto">
            <a:xfrm>
              <a:off x="3408" y="20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059" y="3360"/>
              <a:ext cx="2029" cy="288"/>
              <a:chOff x="424" y="3311"/>
              <a:chExt cx="2029" cy="288"/>
            </a:xfrm>
          </p:grpSpPr>
          <p:sp>
            <p:nvSpPr>
              <p:cNvPr id="1045" name="Text Box 6"/>
              <p:cNvSpPr txBox="1">
                <a:spLocks noChangeArrowheads="1"/>
              </p:cNvSpPr>
              <p:nvPr/>
            </p:nvSpPr>
            <p:spPr bwMode="auto">
              <a:xfrm>
                <a:off x="576" y="3311"/>
                <a:ext cx="187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672255"/>
                    </a:solidFill>
                    <a:latin typeface="Arial" pitchFamily="34" charset="0"/>
                  </a:rPr>
                  <a:t>{f(x,y)}      =   F(k</a:t>
                </a:r>
                <a:r>
                  <a:rPr lang="en-US" b="0" baseline="-25000">
                    <a:solidFill>
                      <a:srgbClr val="672255"/>
                    </a:solidFill>
                    <a:latin typeface="Arial" pitchFamily="34" charset="0"/>
                  </a:rPr>
                  <a:t>x</a:t>
                </a:r>
                <a:r>
                  <a:rPr lang="en-US" b="0">
                    <a:solidFill>
                      <a:srgbClr val="672255"/>
                    </a:solidFill>
                    <a:latin typeface="Arial" pitchFamily="34" charset="0"/>
                  </a:rPr>
                  <a:t>,k</a:t>
                </a:r>
                <a:r>
                  <a:rPr lang="en-US" b="0" baseline="-25000">
                    <a:solidFill>
                      <a:srgbClr val="672255"/>
                    </a:solidFill>
                    <a:latin typeface="Arial" pitchFamily="34" charset="0"/>
                  </a:rPr>
                  <a:t>y</a:t>
                </a:r>
                <a:r>
                  <a:rPr lang="en-US" b="0">
                    <a:solidFill>
                      <a:srgbClr val="672255"/>
                    </a:solidFill>
                    <a:latin typeface="Arial" pitchFamily="34" charset="0"/>
                  </a:rPr>
                  <a:t>)</a:t>
                </a:r>
              </a:p>
            </p:txBody>
          </p:sp>
          <p:pic>
            <p:nvPicPr>
              <p:cNvPr id="1046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2729" t="26848" r="71298" b="36186"/>
              <a:stretch>
                <a:fillRect/>
              </a:stretch>
            </p:blipFill>
            <p:spPr bwMode="auto">
              <a:xfrm>
                <a:off x="424" y="3360"/>
                <a:ext cx="19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3" name="Text Box 37"/>
            <p:cNvSpPr txBox="1">
              <a:spLocks noChangeArrowheads="1"/>
            </p:cNvSpPr>
            <p:nvPr/>
          </p:nvSpPr>
          <p:spPr bwMode="auto">
            <a:xfrm>
              <a:off x="4800" y="1919"/>
              <a:ext cx="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N</a:t>
              </a:r>
              <a:r>
                <a:rPr lang="en-US" b="0" baseline="-25000">
                  <a:latin typeface="Arial" pitchFamily="34" charset="0"/>
                </a:rPr>
                <a:t>x</a:t>
              </a:r>
              <a:r>
                <a:rPr lang="en-US" b="0">
                  <a:latin typeface="Arial" pitchFamily="34" charset="0"/>
                </a:rPr>
                <a:t> ⁄ 2</a:t>
              </a:r>
            </a:p>
          </p:txBody>
        </p:sp>
        <p:sp>
          <p:nvSpPr>
            <p:cNvPr id="1044" name="Text Box 38"/>
            <p:cNvSpPr txBox="1">
              <a:spLocks noChangeArrowheads="1"/>
            </p:cNvSpPr>
            <p:nvPr/>
          </p:nvSpPr>
          <p:spPr bwMode="auto">
            <a:xfrm>
              <a:off x="3744" y="1151"/>
              <a:ext cx="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N</a:t>
              </a:r>
              <a:r>
                <a:rPr lang="en-US" b="0" baseline="-25000">
                  <a:latin typeface="Arial" pitchFamily="34" charset="0"/>
                </a:rPr>
                <a:t>y</a:t>
              </a:r>
              <a:r>
                <a:rPr lang="en-US" b="0">
                  <a:latin typeface="Arial" pitchFamily="34" charset="0"/>
                </a:rPr>
                <a:t> ⁄ 2</a:t>
              </a:r>
            </a:p>
          </p:txBody>
        </p:sp>
      </p:grpSp>
      <p:sp>
        <p:nvSpPr>
          <p:cNvPr id="1039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371600"/>
            <a:ext cx="38100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Fourier Transform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5800" y="5867400"/>
            <a:ext cx="35052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Similarly as for </a:t>
            </a:r>
            <a:r>
              <a:rPr lang="en-US" dirty="0" err="1" smtClean="0"/>
              <a:t>Hadamard</a:t>
            </a:r>
            <a:r>
              <a:rPr lang="en-US" dirty="0" smtClean="0"/>
              <a:t>-Walsh or Reed-Muller Transforms we can talk about  transform pairs.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58674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sz="9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Fourier 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 Fourier Transform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38800" y="1295400"/>
            <a:ext cx="2895600" cy="4678363"/>
            <a:chOff x="3552" y="816"/>
            <a:chExt cx="1824" cy="2947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3648" y="816"/>
            <a:ext cx="1728" cy="788"/>
          </p:xfrm>
          <a:graphic>
            <a:graphicData uri="http://schemas.openxmlformats.org/presentationml/2006/ole">
              <p:oleObj spid="_x0000_s695298" name="Equation" r:id="rId4" imgW="1447560" imgH="660240" progId="Equation.3">
                <p:embed/>
              </p:oleObj>
            </a:graphicData>
          </a:graphic>
        </p:graphicFrame>
        <p:graphicFrame>
          <p:nvGraphicFramePr>
            <p:cNvPr id="2051" name="Object 7"/>
            <p:cNvGraphicFramePr>
              <a:graphicFrameLocks noChangeAspect="1"/>
            </p:cNvGraphicFramePr>
            <p:nvPr/>
          </p:nvGraphicFramePr>
          <p:xfrm>
            <a:off x="3649" y="1846"/>
            <a:ext cx="1727" cy="842"/>
          </p:xfrm>
          <a:graphic>
            <a:graphicData uri="http://schemas.openxmlformats.org/presentationml/2006/ole">
              <p:oleObj spid="_x0000_s695299" name="Equation" r:id="rId5" imgW="1511280" imgH="736560" progId="Equation.3">
                <p:embed/>
              </p:oleObj>
            </a:graphicData>
          </a:graphic>
        </p:graphicFrame>
        <p:graphicFrame>
          <p:nvGraphicFramePr>
            <p:cNvPr id="2052" name="Object 10"/>
            <p:cNvGraphicFramePr>
              <a:graphicFrameLocks noChangeAspect="1"/>
            </p:cNvGraphicFramePr>
            <p:nvPr/>
          </p:nvGraphicFramePr>
          <p:xfrm>
            <a:off x="3552" y="2880"/>
            <a:ext cx="1727" cy="883"/>
          </p:xfrm>
          <a:graphic>
            <a:graphicData uri="http://schemas.openxmlformats.org/presentationml/2006/ole">
              <p:oleObj spid="_x0000_s695300" name="Equation" r:id="rId6" imgW="1688760" imgH="863280" progId="Equation.3">
                <p:embed/>
              </p:oleObj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" y="1752600"/>
            <a:ext cx="4178300" cy="1143000"/>
            <a:chOff x="192" y="1104"/>
            <a:chExt cx="2632" cy="720"/>
          </a:xfrm>
        </p:grpSpPr>
        <p:pic>
          <p:nvPicPr>
            <p:cNvPr id="2059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 l="22717" t="26543" r="71350" b="36751"/>
            <a:stretch>
              <a:fillRect/>
            </a:stretch>
          </p:blipFill>
          <p:spPr bwMode="auto">
            <a:xfrm>
              <a:off x="192" y="1104"/>
              <a:ext cx="720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AutoShape 15"/>
            <p:cNvSpPr>
              <a:spLocks noChangeArrowheads="1"/>
            </p:cNvSpPr>
            <p:nvPr/>
          </p:nvSpPr>
          <p:spPr bwMode="auto">
            <a:xfrm>
              <a:off x="1056" y="1104"/>
              <a:ext cx="816" cy="720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Text Box 16"/>
            <p:cNvSpPr txBox="1">
              <a:spLocks noChangeArrowheads="1"/>
            </p:cNvSpPr>
            <p:nvPr/>
          </p:nvSpPr>
          <p:spPr bwMode="auto">
            <a:xfrm>
              <a:off x="1200" y="1228"/>
              <a:ext cx="5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latin typeface="Arial" pitchFamily="34" charset="0"/>
                </a:rPr>
                <a:t>f(x)</a:t>
              </a:r>
            </a:p>
          </p:txBody>
        </p:sp>
        <p:sp>
          <p:nvSpPr>
            <p:cNvPr id="2062" name="Text Box 17"/>
            <p:cNvSpPr txBox="1">
              <a:spLocks noChangeArrowheads="1"/>
            </p:cNvSpPr>
            <p:nvPr/>
          </p:nvSpPr>
          <p:spPr bwMode="auto">
            <a:xfrm>
              <a:off x="1932" y="1248"/>
              <a:ext cx="8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latin typeface="Arial" pitchFamily="34" charset="0"/>
                </a:rPr>
                <a:t>= F(s)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9600" y="4495800"/>
            <a:ext cx="4419600" cy="1217613"/>
            <a:chOff x="384" y="2832"/>
            <a:chExt cx="2784" cy="767"/>
          </a:xfrm>
        </p:grpSpPr>
        <p:pic>
          <p:nvPicPr>
            <p:cNvPr id="2057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4" y="2832"/>
              <a:ext cx="278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Text Box 20"/>
            <p:cNvSpPr txBox="1">
              <a:spLocks noChangeArrowheads="1"/>
            </p:cNvSpPr>
            <p:nvPr/>
          </p:nvSpPr>
          <p:spPr bwMode="auto">
            <a:xfrm>
              <a:off x="528" y="3311"/>
              <a:ext cx="1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Euler’s Formula</a:t>
              </a: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5486400" y="1219200"/>
            <a:ext cx="3352800" cy="1447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0" y="2895600"/>
            <a:ext cx="3352800" cy="1447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62600" y="4495800"/>
            <a:ext cx="3352800" cy="1447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6172200"/>
            <a:ext cx="2819400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Various normalizations of pairs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 dirty="0" smtClean="0">
                <a:ea typeface="MS PGothic" pitchFamily="34" charset="-128"/>
              </a:rPr>
              <a:t>Transformations on Images  </a:t>
            </a:r>
            <a:endParaRPr lang="en-US" altLang="ja-JP" sz="3600" dirty="0">
              <a:ea typeface="MS PGothic" pitchFamily="34" charset="-128"/>
            </a:endParaRP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dirty="0">
                <a:ea typeface="MS PGothic" pitchFamily="34" charset="-128"/>
              </a:rPr>
              <a:t>Define a </a:t>
            </a:r>
            <a:r>
              <a:rPr lang="en-US" altLang="ja-JP" sz="2800" dirty="0">
                <a:solidFill>
                  <a:srgbClr val="FF0000"/>
                </a:solidFill>
                <a:ea typeface="MS PGothic" pitchFamily="34" charset="-128"/>
              </a:rPr>
              <a:t>new image </a:t>
            </a:r>
            <a:r>
              <a:rPr lang="en-US" altLang="ja-JP" sz="2800" i="1" dirty="0">
                <a:solidFill>
                  <a:srgbClr val="FF0000"/>
                </a:solidFill>
                <a:ea typeface="MS PGothic" pitchFamily="34" charset="-128"/>
              </a:rPr>
              <a:t>g</a:t>
            </a:r>
            <a:r>
              <a:rPr lang="en-US" altLang="ja-JP" sz="2800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ja-JP" sz="2800" dirty="0">
                <a:ea typeface="MS PGothic" pitchFamily="34" charset="-128"/>
              </a:rPr>
              <a:t>in terms of an </a:t>
            </a:r>
            <a:r>
              <a:rPr lang="en-US" altLang="ja-JP" sz="2800" dirty="0">
                <a:solidFill>
                  <a:srgbClr val="00B0F0"/>
                </a:solidFill>
                <a:ea typeface="MS PGothic" pitchFamily="34" charset="-128"/>
              </a:rPr>
              <a:t>existing image </a:t>
            </a:r>
            <a:r>
              <a:rPr lang="en-US" altLang="ja-JP" sz="2800" i="1" dirty="0">
                <a:solidFill>
                  <a:srgbClr val="00B0F0"/>
                </a:solidFill>
                <a:ea typeface="MS PGothic" pitchFamily="34" charset="-128"/>
              </a:rPr>
              <a:t>f</a:t>
            </a:r>
          </a:p>
          <a:p>
            <a:pPr lvl="1"/>
            <a:r>
              <a:rPr lang="en-US" altLang="ja-JP" sz="2400" dirty="0">
                <a:ea typeface="MS PGothic" pitchFamily="34" charset="-128"/>
              </a:rPr>
              <a:t>We can </a:t>
            </a:r>
            <a:r>
              <a:rPr lang="en-US" altLang="ja-JP" sz="2400" dirty="0" smtClean="0">
                <a:ea typeface="MS PGothic" pitchFamily="34" charset="-128"/>
              </a:rPr>
              <a:t>transform: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ja-JP" sz="2000" dirty="0" smtClean="0">
                <a:ea typeface="MS PGothic" pitchFamily="34" charset="-128"/>
              </a:rPr>
              <a:t> </a:t>
            </a:r>
            <a:r>
              <a:rPr lang="en-US" altLang="ja-JP" sz="2000" dirty="0">
                <a:ea typeface="MS PGothic" pitchFamily="34" charset="-128"/>
              </a:rPr>
              <a:t>either the </a:t>
            </a:r>
            <a:r>
              <a:rPr lang="en-US" altLang="ja-JP" sz="2000" dirty="0">
                <a:solidFill>
                  <a:srgbClr val="FF0000"/>
                </a:solidFill>
                <a:ea typeface="MS PGothic" pitchFamily="34" charset="-128"/>
              </a:rPr>
              <a:t>domain</a:t>
            </a:r>
            <a:r>
              <a:rPr lang="en-US" altLang="ja-JP" sz="2000" dirty="0">
                <a:ea typeface="MS PGothic" pitchFamily="34" charset="-128"/>
              </a:rPr>
              <a:t> </a:t>
            </a:r>
            <a:endParaRPr lang="en-US" altLang="ja-JP" sz="2000" dirty="0" smtClean="0">
              <a:ea typeface="MS PGothic" pitchFamily="34" charset="-128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ja-JP" sz="2000" dirty="0" smtClean="0">
                <a:ea typeface="MS PGothic" pitchFamily="34" charset="-128"/>
              </a:rPr>
              <a:t>or </a:t>
            </a:r>
            <a:r>
              <a:rPr lang="en-US" altLang="ja-JP" sz="2000" dirty="0">
                <a:ea typeface="MS PGothic" pitchFamily="34" charset="-128"/>
              </a:rPr>
              <a:t>the </a:t>
            </a:r>
            <a:r>
              <a:rPr lang="en-US" altLang="ja-JP" sz="2000" dirty="0">
                <a:solidFill>
                  <a:srgbClr val="00B050"/>
                </a:solidFill>
                <a:ea typeface="MS PGothic" pitchFamily="34" charset="-128"/>
              </a:rPr>
              <a:t>range</a:t>
            </a:r>
            <a:r>
              <a:rPr lang="en-US" altLang="ja-JP" sz="2000" dirty="0">
                <a:ea typeface="MS PGothic" pitchFamily="34" charset="-128"/>
              </a:rPr>
              <a:t> of  </a:t>
            </a:r>
            <a:r>
              <a:rPr lang="en-US" altLang="ja-JP" sz="2000" i="1" dirty="0">
                <a:ea typeface="MS PGothic" pitchFamily="34" charset="-128"/>
              </a:rPr>
              <a:t>f</a:t>
            </a:r>
          </a:p>
          <a:p>
            <a:r>
              <a:rPr lang="en-US" altLang="ja-JP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Range transformation</a:t>
            </a:r>
            <a:r>
              <a:rPr lang="en-US" altLang="ja-JP" sz="2800" dirty="0">
                <a:ea typeface="MS PGothic" pitchFamily="34" charset="-128"/>
              </a:rPr>
              <a:t>:</a:t>
            </a:r>
          </a:p>
          <a:p>
            <a:endParaRPr lang="en-US" altLang="ja-JP" sz="2800" dirty="0">
              <a:ea typeface="MS PGothic" pitchFamily="34" charset="-128"/>
            </a:endParaRPr>
          </a:p>
          <a:p>
            <a:pPr>
              <a:buFontTx/>
              <a:buNone/>
            </a:pPr>
            <a:endParaRPr lang="en-US" altLang="ja-JP" sz="2800" dirty="0">
              <a:ea typeface="MS PGothic" pitchFamily="34" charset="-128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dirty="0">
                <a:ea typeface="MS PGothic" pitchFamily="34" charset="-128"/>
              </a:rPr>
              <a:t>What 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kinds of operations </a:t>
            </a:r>
            <a:r>
              <a:rPr lang="en-US" altLang="ja-JP" sz="2400" dirty="0" smtClean="0">
                <a:ea typeface="MS PGothic" pitchFamily="34" charset="-128"/>
              </a:rPr>
              <a:t>on the image can this transformation </a:t>
            </a:r>
            <a:r>
              <a:rPr lang="en-US" altLang="ja-JP" sz="2400" dirty="0">
                <a:ea typeface="MS PGothic" pitchFamily="34" charset="-128"/>
              </a:rPr>
              <a:t>perform</a:t>
            </a:r>
            <a:r>
              <a:rPr lang="en-US" altLang="ja-JP" sz="2400" dirty="0" smtClean="0">
                <a:ea typeface="MS PGothic" pitchFamily="34" charset="-128"/>
              </a:rPr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400" dirty="0" smtClean="0">
                <a:solidFill>
                  <a:srgbClr val="FF0000"/>
                </a:solidFill>
                <a:ea typeface="MS PGothic" pitchFamily="34" charset="-128"/>
              </a:rPr>
              <a:t>What t transformations </a:t>
            </a:r>
            <a:r>
              <a:rPr lang="en-US" altLang="ja-JP" sz="2400" dirty="0" smtClean="0">
                <a:ea typeface="MS PGothic" pitchFamily="34" charset="-128"/>
              </a:rPr>
              <a:t>are good for what?</a:t>
            </a:r>
            <a:endParaRPr lang="en-US" altLang="ja-JP" sz="2400" dirty="0">
              <a:ea typeface="MS PGothic" pitchFamily="34" charset="-128"/>
            </a:endParaRPr>
          </a:p>
          <a:p>
            <a:endParaRPr lang="ja-JP" altLang="en-US" sz="2800">
              <a:ea typeface="MS PGothic" pitchFamily="34" charset="-128"/>
            </a:endParaRPr>
          </a:p>
        </p:txBody>
      </p:sp>
      <p:pic>
        <p:nvPicPr>
          <p:cNvPr id="5232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419600"/>
            <a:ext cx="3892550" cy="423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Conventions for Fourier Transforms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81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Domain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Forward</a:t>
            </a:r>
            <a:r>
              <a:rPr lang="en-US" sz="2400" dirty="0" smtClean="0"/>
              <a:t> Transform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g(x)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3810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Domain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Reciprocal space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Fourier Space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K-space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Frequency Space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Spectral domain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Reverse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Transform</a:t>
            </a:r>
            <a:r>
              <a:rPr lang="en-US" sz="2400" dirty="0" smtClean="0"/>
              <a:t>, Inverse Transform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x</a:t>
            </a:r>
            <a:r>
              <a:rPr lang="en-US" sz="2400" dirty="0" err="1" smtClean="0"/>
              <a:t>,k</a:t>
            </a:r>
            <a:r>
              <a:rPr lang="en-US" sz="2400" baseline="-25000" dirty="0" err="1" smtClean="0"/>
              <a:t>y</a:t>
            </a:r>
            <a:r>
              <a:rPr lang="en-US" sz="2400" dirty="0" err="1" smtClean="0"/>
              <a:t>,k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G(s)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029200" y="5486400"/>
            <a:ext cx="152400" cy="0"/>
          </a:xfrm>
          <a:prstGeom prst="line">
            <a:avLst/>
          </a:prstGeom>
          <a:noFill/>
          <a:ln w="19050">
            <a:solidFill>
              <a:srgbClr val="6722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Analysis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Decompose f(x) </a:t>
            </a:r>
            <a:r>
              <a:rPr lang="en-US" dirty="0" smtClean="0"/>
              <a:t>into a series of cosine waves that </a:t>
            </a:r>
            <a:r>
              <a:rPr lang="en-US" dirty="0" smtClean="0">
                <a:solidFill>
                  <a:srgbClr val="FF0000"/>
                </a:solidFill>
              </a:rPr>
              <a:t>when summed </a:t>
            </a:r>
            <a:r>
              <a:rPr lang="en-US" dirty="0" smtClean="0"/>
              <a:t>reconstruct f(x)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Analysis in 1D.  Audio signals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457200" y="3733800"/>
          <a:ext cx="4924425" cy="2743200"/>
        </p:xfrm>
        <a:graphic>
          <a:graphicData uri="http://schemas.openxmlformats.org/presentationml/2006/ole">
            <p:oleObj spid="_x0000_s700418" name="Chart" r:id="rId4" imgW="4924425" imgH="2600249" progId="Excel.Sheet.8">
              <p:embed/>
            </p:oleObj>
          </a:graphicData>
        </a:graphic>
      </p:graphicFrame>
      <p:sp>
        <p:nvSpPr>
          <p:cNvPr id="7174" name="Line 5"/>
          <p:cNvSpPr>
            <a:spLocks noChangeShapeType="1"/>
          </p:cNvSpPr>
          <p:nvPr/>
        </p:nvSpPr>
        <p:spPr bwMode="auto">
          <a:xfrm flipV="1">
            <a:off x="6096000" y="1295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867400" y="2362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 flipH="1">
            <a:off x="8366125" y="2057400"/>
            <a:ext cx="76200" cy="304800"/>
          </a:xfrm>
          <a:prstGeom prst="rect">
            <a:avLst/>
          </a:prstGeom>
          <a:solidFill>
            <a:srgbClr val="3224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6019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6019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0198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019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6019800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6858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7620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8382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2" name="Object 16"/>
          <p:cNvGraphicFramePr>
            <a:graphicFrameLocks noChangeAspect="1"/>
          </p:cNvGraphicFramePr>
          <p:nvPr>
            <p:ph idx="1"/>
          </p:nvPr>
        </p:nvGraphicFramePr>
        <p:xfrm>
          <a:off x="533400" y="990600"/>
          <a:ext cx="4914900" cy="2590800"/>
        </p:xfrm>
        <a:graphic>
          <a:graphicData uri="http://schemas.openxmlformats.org/presentationml/2006/ole">
            <p:oleObj spid="_x0000_s700420" name="Chart" r:id="rId5" imgW="4914900" imgH="2590800" progId="Excel.Sheet.8">
              <p:embed/>
            </p:oleObj>
          </a:graphicData>
        </a:graphic>
      </p:graphicFrame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6096000" y="4191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867400" y="5257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 flipH="1">
            <a:off x="6826250" y="4495800"/>
            <a:ext cx="76200" cy="762000"/>
          </a:xfrm>
          <a:prstGeom prst="rect">
            <a:avLst/>
          </a:prstGeom>
          <a:solidFill>
            <a:srgbClr val="3224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0198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0198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0198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6019800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60198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858000" y="518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620000" y="518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8382000" y="518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689725" y="2630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5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315200" y="26511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10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8153400" y="26511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15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72390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(Hz)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705600" y="5373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5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7331075" y="5394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10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8169275" y="5394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15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7254875" y="57912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(Hz)</a:t>
            </a:r>
          </a:p>
        </p:txBody>
      </p:sp>
      <p:sp>
        <p:nvSpPr>
          <p:cNvPr id="210980" name="Text Box 36"/>
          <p:cNvSpPr txBox="1">
            <a:spLocks noChangeArrowheads="1"/>
          </p:cNvSpPr>
          <p:nvPr/>
        </p:nvSpPr>
        <p:spPr bwMode="auto">
          <a:xfrm>
            <a:off x="6629400" y="1370013"/>
            <a:ext cx="243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Amplitude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Analysis in 1D.  Audio signals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7200" y="990600"/>
          <a:ext cx="4933950" cy="2752725"/>
        </p:xfrm>
        <a:graphic>
          <a:graphicData uri="http://schemas.openxmlformats.org/presentationml/2006/ole">
            <p:oleObj spid="_x0000_s701442" name="Chart" r:id="rId4" imgW="4933950" imgH="2610002" progId="Excel.Sheet.8">
              <p:embed/>
            </p:oleObj>
          </a:graphicData>
        </a:graphic>
      </p:graphicFrame>
      <p:sp>
        <p:nvSpPr>
          <p:cNvPr id="8196" name="Line 5"/>
          <p:cNvSpPr>
            <a:spLocks noChangeShapeType="1"/>
          </p:cNvSpPr>
          <p:nvPr/>
        </p:nvSpPr>
        <p:spPr bwMode="auto">
          <a:xfrm flipV="1">
            <a:off x="6096000" y="1295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867400" y="2362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 flipH="1">
            <a:off x="8366125" y="2057400"/>
            <a:ext cx="76200" cy="304800"/>
          </a:xfrm>
          <a:prstGeom prst="rect">
            <a:avLst/>
          </a:prstGeom>
          <a:solidFill>
            <a:srgbClr val="3224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6019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6019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60198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6019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6019800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6858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7620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8382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 flipH="1">
            <a:off x="6826250" y="1600200"/>
            <a:ext cx="76200" cy="762000"/>
          </a:xfrm>
          <a:prstGeom prst="rect">
            <a:avLst/>
          </a:prstGeom>
          <a:solidFill>
            <a:srgbClr val="3224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28"/>
          <p:cNvSpPr txBox="1">
            <a:spLocks noChangeArrowheads="1"/>
          </p:cNvSpPr>
          <p:nvPr/>
        </p:nvSpPr>
        <p:spPr bwMode="auto">
          <a:xfrm>
            <a:off x="6689725" y="26304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5</a:t>
            </a:r>
          </a:p>
        </p:txBody>
      </p:sp>
      <p:sp>
        <p:nvSpPr>
          <p:cNvPr id="8209" name="Text Box 29"/>
          <p:cNvSpPr txBox="1">
            <a:spLocks noChangeArrowheads="1"/>
          </p:cNvSpPr>
          <p:nvPr/>
        </p:nvSpPr>
        <p:spPr bwMode="auto">
          <a:xfrm>
            <a:off x="7315200" y="26511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10</a:t>
            </a:r>
          </a:p>
        </p:txBody>
      </p:sp>
      <p:sp>
        <p:nvSpPr>
          <p:cNvPr id="8210" name="Text Box 30"/>
          <p:cNvSpPr txBox="1">
            <a:spLocks noChangeArrowheads="1"/>
          </p:cNvSpPr>
          <p:nvPr/>
        </p:nvSpPr>
        <p:spPr bwMode="auto">
          <a:xfrm>
            <a:off x="8153400" y="26511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15</a:t>
            </a:r>
          </a:p>
        </p:txBody>
      </p:sp>
      <p:sp>
        <p:nvSpPr>
          <p:cNvPr id="8211" name="Text Box 31"/>
          <p:cNvSpPr txBox="1">
            <a:spLocks noChangeArrowheads="1"/>
          </p:cNvSpPr>
          <p:nvPr/>
        </p:nvSpPr>
        <p:spPr bwMode="auto">
          <a:xfrm>
            <a:off x="72390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(Hz)</a:t>
            </a: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533400" y="5410200"/>
            <a:ext cx="524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72255"/>
                </a:solidFill>
                <a:latin typeface="Arial" pitchFamily="34" charset="0"/>
              </a:rPr>
              <a:t>Your ear performs fourier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pec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82629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Analysis in 1D.  Spectrum Analyzer.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499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72255"/>
                </a:solidFill>
                <a:latin typeface="Arial" pitchFamily="34" charset="0"/>
              </a:rPr>
              <a:t>iTunes performs fourier analysis.</a:t>
            </a:r>
          </a:p>
        </p:txBody>
      </p:sp>
      <p:pic>
        <p:nvPicPr>
          <p:cNvPr id="21509" name="Picture 6" descr="spe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8153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7543800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know it from our Hi-</a:t>
            </a:r>
            <a:r>
              <a:rPr lang="en-US" dirty="0" err="1" smtClean="0"/>
              <a:t>Fi</a:t>
            </a:r>
            <a:r>
              <a:rPr lang="en-US" dirty="0" smtClean="0"/>
              <a:t> equipment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same can be done with standard images or radar images or any other images, in any number of dimensions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305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8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Synthesis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/>
              <a:t>Summing cosine waves </a:t>
            </a:r>
            <a:r>
              <a:rPr lang="en-US" sz="3600" dirty="0" smtClean="0">
                <a:solidFill>
                  <a:srgbClr val="FF0000"/>
                </a:solidFill>
              </a:rPr>
              <a:t>reconstructs</a:t>
            </a:r>
            <a:r>
              <a:rPr lang="en-US" sz="3600" dirty="0" smtClean="0"/>
              <a:t> the </a:t>
            </a:r>
            <a:r>
              <a:rPr lang="en-US" sz="3600" dirty="0" smtClean="0">
                <a:solidFill>
                  <a:srgbClr val="FF0000"/>
                </a:solidFill>
              </a:rPr>
              <a:t>original</a:t>
            </a:r>
            <a:r>
              <a:rPr lang="en-US" sz="3600" dirty="0" smtClean="0"/>
              <a:t>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Synthesis of Boxcar Function</a:t>
            </a:r>
          </a:p>
        </p:txBody>
      </p:sp>
      <p:pic>
        <p:nvPicPr>
          <p:cNvPr id="23555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425" y="2117725"/>
            <a:ext cx="55308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381000" y="287972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</a:rPr>
              <a:t>Boxcar function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3790950"/>
            <a:ext cx="8458200" cy="2076450"/>
            <a:chOff x="240" y="2014"/>
            <a:chExt cx="5328" cy="1308"/>
          </a:xfrm>
        </p:grpSpPr>
        <p:pic>
          <p:nvPicPr>
            <p:cNvPr id="23559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4" y="2016"/>
              <a:ext cx="3484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240" y="2496"/>
              <a:ext cx="1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Periodic Boxcar</a:t>
              </a:r>
            </a:p>
          </p:txBody>
        </p:sp>
        <p:pic>
          <p:nvPicPr>
            <p:cNvPr id="23561" name="Picture 6"/>
            <p:cNvPicPr>
              <a:picLocks noChangeArrowheads="1"/>
            </p:cNvPicPr>
            <p:nvPr/>
          </p:nvPicPr>
          <p:blipFill>
            <a:blip r:embed="rId3" cstate="print"/>
            <a:srcRect l="1436" r="51721"/>
            <a:stretch>
              <a:fillRect/>
            </a:stretch>
          </p:blipFill>
          <p:spPr bwMode="auto">
            <a:xfrm>
              <a:off x="3814" y="2014"/>
              <a:ext cx="1632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533400" y="6019800"/>
            <a:ext cx="779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72255"/>
                </a:solidFill>
                <a:latin typeface="Arial" pitchFamily="34" charset="0"/>
              </a:rPr>
              <a:t>Can this function be reproduced with cosine waves?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5575" cy="381000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n-GB" smtClean="0"/>
              <a:t>k=1.  One cycle per period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1201738"/>
            <a:ext cx="55324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3309938"/>
            <a:ext cx="5532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9375" y="2043113"/>
            <a:ext cx="23098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</a:rPr>
              <a:t>A</a:t>
            </a:r>
            <a:r>
              <a:rPr lang="en-US" sz="2200" b="0" baseline="-25000">
                <a:latin typeface="Arial" pitchFamily="34" charset="0"/>
              </a:rPr>
              <a:t>1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·</a:t>
            </a:r>
            <a:r>
              <a:rPr lang="en-US" sz="2200" b="0">
                <a:latin typeface="Arial" pitchFamily="34" charset="0"/>
              </a:rPr>
              <a:t>cos(2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</a:t>
            </a:r>
            <a:r>
              <a:rPr lang="en-US" sz="2200" b="0">
                <a:latin typeface="Arial" pitchFamily="34" charset="0"/>
              </a:rPr>
              <a:t>kx + 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1</a:t>
            </a:r>
            <a:r>
              <a:rPr lang="en-US" sz="2200" b="0">
                <a:latin typeface="Arial" pitchFamily="34" charset="0"/>
              </a:rPr>
              <a:t>)</a:t>
            </a:r>
          </a:p>
          <a:p>
            <a:pPr defTabSz="828675" eaLnBrk="0" hangingPunct="0"/>
            <a:r>
              <a:rPr lang="en-US" sz="2200" b="0">
                <a:latin typeface="Arial" pitchFamily="34" charset="0"/>
              </a:rPr>
              <a:t>k=1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7638" y="4133850"/>
            <a:ext cx="25955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  <a:sym typeface="Symbol" pitchFamily="18" charset="2"/>
              </a:rPr>
              <a:t>    A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·cos(2kx + 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)</a:t>
            </a:r>
          </a:p>
          <a:p>
            <a:pPr defTabSz="828675" eaLnBrk="0" hangingPunct="0"/>
            <a:endParaRPr lang="en-US" sz="2200" b="0">
              <a:latin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3913188"/>
            <a:ext cx="534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4900" b="0">
                <a:sym typeface="Symbol" pitchFamily="18" charset="2"/>
              </a:rPr>
              <a:t>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3813" y="4535488"/>
            <a:ext cx="49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k=1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47638" y="3843338"/>
            <a:ext cx="2714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5575" cy="381000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n-GB" smtClean="0"/>
              <a:t>k=2.  Two cycles per period</a:t>
            </a: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1201738"/>
            <a:ext cx="55324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325" y="3309938"/>
            <a:ext cx="5532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9375" y="2043113"/>
            <a:ext cx="23098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</a:rPr>
              <a:t>A</a:t>
            </a:r>
            <a:r>
              <a:rPr lang="en-US" sz="2200" b="0" baseline="-25000">
                <a:latin typeface="Arial" pitchFamily="34" charset="0"/>
              </a:rPr>
              <a:t>2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·</a:t>
            </a:r>
            <a:r>
              <a:rPr lang="en-US" sz="2200" b="0">
                <a:latin typeface="Arial" pitchFamily="34" charset="0"/>
              </a:rPr>
              <a:t>cos(2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</a:t>
            </a:r>
            <a:r>
              <a:rPr lang="en-US" sz="2200" b="0">
                <a:latin typeface="Arial" pitchFamily="34" charset="0"/>
              </a:rPr>
              <a:t>kx + 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2</a:t>
            </a:r>
            <a:r>
              <a:rPr lang="en-US" sz="2200" b="0">
                <a:latin typeface="Arial" pitchFamily="34" charset="0"/>
              </a:rPr>
              <a:t>)</a:t>
            </a:r>
          </a:p>
          <a:p>
            <a:pPr defTabSz="828675" eaLnBrk="0" hangingPunct="0"/>
            <a:r>
              <a:rPr lang="en-US" sz="2200" b="0">
                <a:latin typeface="Arial" pitchFamily="34" charset="0"/>
              </a:rPr>
              <a:t>k=2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7638" y="4133850"/>
            <a:ext cx="25955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  <a:sym typeface="Symbol" pitchFamily="18" charset="2"/>
              </a:rPr>
              <a:t>    A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·cos(2kx + 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)</a:t>
            </a:r>
          </a:p>
          <a:p>
            <a:pPr defTabSz="828675" eaLnBrk="0" hangingPunct="0"/>
            <a:endParaRPr lang="en-US" sz="2200" b="0">
              <a:latin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3913188"/>
            <a:ext cx="534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4900" b="0">
                <a:sym typeface="Symbol" pitchFamily="18" charset="2"/>
              </a:rPr>
              <a:t>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813" y="4535488"/>
            <a:ext cx="49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k=1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47638" y="3843338"/>
            <a:ext cx="2714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5575" cy="381000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n-GB" smtClean="0"/>
              <a:t>k=3.  Three cycles per period</a:t>
            </a: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1201738"/>
            <a:ext cx="55324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325" y="3309938"/>
            <a:ext cx="5532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9375" y="2043113"/>
            <a:ext cx="23098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</a:rPr>
              <a:t>A</a:t>
            </a:r>
            <a:r>
              <a:rPr lang="en-US" sz="2200" b="0" baseline="-25000">
                <a:latin typeface="Arial" pitchFamily="34" charset="0"/>
              </a:rPr>
              <a:t>3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·</a:t>
            </a:r>
            <a:r>
              <a:rPr lang="en-US" sz="2200" b="0">
                <a:latin typeface="Arial" pitchFamily="34" charset="0"/>
              </a:rPr>
              <a:t>cos(2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</a:t>
            </a:r>
            <a:r>
              <a:rPr lang="en-US" sz="2200" b="0">
                <a:latin typeface="Arial" pitchFamily="34" charset="0"/>
              </a:rPr>
              <a:t>kx + 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3</a:t>
            </a:r>
            <a:r>
              <a:rPr lang="en-US" sz="2200" b="0">
                <a:latin typeface="Arial" pitchFamily="34" charset="0"/>
              </a:rPr>
              <a:t>)</a:t>
            </a:r>
          </a:p>
          <a:p>
            <a:pPr defTabSz="828675" eaLnBrk="0" hangingPunct="0"/>
            <a:r>
              <a:rPr lang="en-US" sz="2200" b="0">
                <a:latin typeface="Arial" pitchFamily="34" charset="0"/>
              </a:rPr>
              <a:t>k=3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7638" y="4133850"/>
            <a:ext cx="25955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  <a:sym typeface="Symbol" pitchFamily="18" charset="2"/>
              </a:rPr>
              <a:t>    A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·cos(2kx + 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)</a:t>
            </a:r>
          </a:p>
          <a:p>
            <a:pPr defTabSz="828675" eaLnBrk="0" hangingPunct="0"/>
            <a:endParaRPr lang="en-US" sz="2200" b="0">
              <a:latin typeface="Arial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3913188"/>
            <a:ext cx="534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4900" b="0">
                <a:sym typeface="Symbol" pitchFamily="18" charset="2"/>
              </a:rPr>
              <a:t>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3813" y="4535488"/>
            <a:ext cx="49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k=1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47638" y="3843338"/>
            <a:ext cx="2714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ea typeface="MS PGothic" pitchFamily="34" charset="-128"/>
              </a:rPr>
              <a:t>Some operations </a:t>
            </a:r>
            <a:r>
              <a:rPr lang="en-US" altLang="ja-JP" sz="2800" dirty="0">
                <a:solidFill>
                  <a:srgbClr val="FF0000"/>
                </a:solidFill>
                <a:ea typeface="MS PGothic" pitchFamily="34" charset="-128"/>
              </a:rPr>
              <a:t>preserve the range </a:t>
            </a:r>
            <a:r>
              <a:rPr lang="en-US" altLang="ja-JP" sz="2800" dirty="0">
                <a:ea typeface="MS PGothic" pitchFamily="34" charset="-128"/>
              </a:rPr>
              <a:t>but </a:t>
            </a:r>
            <a:r>
              <a:rPr lang="en-US" altLang="ja-JP" sz="2800" dirty="0">
                <a:solidFill>
                  <a:srgbClr val="00B050"/>
                </a:solidFill>
                <a:ea typeface="MS PGothic" pitchFamily="34" charset="-128"/>
              </a:rPr>
              <a:t>change the domain of </a:t>
            </a:r>
            <a:r>
              <a:rPr lang="en-US" altLang="ja-JP" sz="2800" i="1" dirty="0" smtClean="0">
                <a:solidFill>
                  <a:srgbClr val="00B050"/>
                </a:solidFill>
                <a:ea typeface="MS PGothic" pitchFamily="34" charset="-128"/>
              </a:rPr>
              <a:t>f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i="1" dirty="0" smtClean="0">
              <a:solidFill>
                <a:srgbClr val="00B050"/>
              </a:solidFill>
              <a:ea typeface="MS PGothic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i="1" dirty="0" smtClean="0">
                <a:solidFill>
                  <a:srgbClr val="00B050"/>
                </a:solidFill>
                <a:ea typeface="MS PGothic" pitchFamily="34" charset="-128"/>
              </a:rPr>
              <a:t>Here is an example that changes the domain</a:t>
            </a:r>
            <a:r>
              <a:rPr lang="en-US" altLang="ja-JP" sz="2800" dirty="0" smtClean="0">
                <a:solidFill>
                  <a:srgbClr val="00B050"/>
                </a:solidFill>
                <a:ea typeface="MS PGothic" pitchFamily="34" charset="-128"/>
              </a:rPr>
              <a:t> </a:t>
            </a:r>
            <a:r>
              <a:rPr lang="en-US" altLang="ja-JP" sz="2800" dirty="0">
                <a:solidFill>
                  <a:srgbClr val="00B050"/>
                </a:solidFill>
                <a:ea typeface="MS PGothic" pitchFamily="34" charset="-128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dirty="0">
              <a:ea typeface="MS PGothic" pitchFamily="34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 dirty="0">
              <a:ea typeface="MS PGothic" pitchFamily="34" charset="-128"/>
            </a:endParaRPr>
          </a:p>
          <a:p>
            <a:pPr marL="914400" lvl="1" indent="-514350"/>
            <a:r>
              <a:rPr lang="en-US" altLang="ja-JP" sz="2400" dirty="0">
                <a:ea typeface="MS PGothic" pitchFamily="34" charset="-128"/>
              </a:rPr>
              <a:t>    What kinds of operations can this perform?</a:t>
            </a:r>
          </a:p>
          <a:p>
            <a:pPr marL="514350" indent="-514350">
              <a:buFont typeface="+mj-lt"/>
              <a:buAutoNum type="arabicPeriod"/>
            </a:pPr>
            <a:endParaRPr lang="ja-JP" altLang="en-US" sz="2800">
              <a:ea typeface="MS PGothic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ea typeface="MS PGothic" pitchFamily="34" charset="-128"/>
              </a:rPr>
              <a:t>Still other operations operate </a:t>
            </a:r>
            <a:r>
              <a:rPr lang="en-US" altLang="ja-JP" sz="2800" dirty="0">
                <a:solidFill>
                  <a:srgbClr val="00B0F0"/>
                </a:solidFill>
                <a:ea typeface="MS PGothic" pitchFamily="34" charset="-128"/>
              </a:rPr>
              <a:t>on both </a:t>
            </a:r>
            <a:r>
              <a:rPr lang="en-US" altLang="ja-JP" sz="2800" dirty="0">
                <a:solidFill>
                  <a:srgbClr val="FF0000"/>
                </a:solidFill>
                <a:ea typeface="MS PGothic" pitchFamily="34" charset="-128"/>
              </a:rPr>
              <a:t>the domain </a:t>
            </a:r>
            <a:r>
              <a:rPr lang="en-US" altLang="ja-JP" sz="2800" dirty="0">
                <a:solidFill>
                  <a:srgbClr val="00B0F0"/>
                </a:solidFill>
                <a:ea typeface="MS PGothic" pitchFamily="34" charset="-128"/>
              </a:rPr>
              <a:t>and </a:t>
            </a:r>
            <a:r>
              <a:rPr lang="en-US" altLang="ja-JP" sz="2800" dirty="0">
                <a:solidFill>
                  <a:srgbClr val="FF0000"/>
                </a:solidFill>
                <a:ea typeface="MS PGothic" pitchFamily="34" charset="-128"/>
              </a:rPr>
              <a:t>the range </a:t>
            </a:r>
            <a:r>
              <a:rPr lang="en-US" altLang="ja-JP" sz="2800" dirty="0">
                <a:solidFill>
                  <a:srgbClr val="00B0F0"/>
                </a:solidFill>
                <a:ea typeface="MS PGothic" pitchFamily="34" charset="-128"/>
              </a:rPr>
              <a:t>of f .</a:t>
            </a:r>
          </a:p>
          <a:p>
            <a:endParaRPr lang="ja-JP" altLang="en-US" sz="2800">
              <a:ea typeface="MS PGothic" pitchFamily="34" charset="-128"/>
            </a:endParaRPr>
          </a:p>
        </p:txBody>
      </p:sp>
      <p:pic>
        <p:nvPicPr>
          <p:cNvPr id="525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733800"/>
            <a:ext cx="56626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ja-JP" sz="3200" dirty="0" smtClean="0">
                <a:solidFill>
                  <a:schemeClr val="tx2"/>
                </a:solidFill>
                <a:ea typeface="MS PGothic" pitchFamily="34" charset="-128"/>
              </a:rPr>
              <a:t>Operations that change the domain of image</a:t>
            </a:r>
            <a:endParaRPr lang="en-US" altLang="ja-JP" sz="3200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609600" y="9144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6019800"/>
            <a:ext cx="5181600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general we are interested in all these transformations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Specifically we want them to have some nice (like linear)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152400" y="4133850"/>
            <a:ext cx="2628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  <a:sym typeface="Symbol" pitchFamily="18" charset="2"/>
              </a:rPr>
              <a:t>    A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·cos(2kx + 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k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)</a:t>
            </a:r>
          </a:p>
          <a:p>
            <a:pPr defTabSz="828675" eaLnBrk="0" hangingPunct="0"/>
            <a:endParaRPr lang="en-US" sz="2200" b="0">
              <a:latin typeface="Arial" pitchFamily="34" charset="0"/>
            </a:endParaRPr>
          </a:p>
        </p:txBody>
      </p:sp>
      <p:sp>
        <p:nvSpPr>
          <p:cNvPr id="27651" name="Text Box 14"/>
          <p:cNvSpPr txBox="1">
            <a:spLocks noChangeArrowheads="1"/>
          </p:cNvSpPr>
          <p:nvPr/>
        </p:nvSpPr>
        <p:spPr bwMode="auto">
          <a:xfrm>
            <a:off x="144463" y="3854450"/>
            <a:ext cx="3111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N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5575" cy="381000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en-GB" smtClean="0"/>
              <a:t>Fourier Synthesis.  N Cycles</a:t>
            </a:r>
          </a:p>
        </p:txBody>
      </p:sp>
      <p:pic>
        <p:nvPicPr>
          <p:cNvPr id="2765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1201738"/>
            <a:ext cx="55324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325" y="3309938"/>
            <a:ext cx="5532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79375" y="2043113"/>
            <a:ext cx="23098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2200" b="0">
                <a:latin typeface="Arial" pitchFamily="34" charset="0"/>
              </a:rPr>
              <a:t>A</a:t>
            </a:r>
            <a:r>
              <a:rPr lang="en-US" sz="2200" b="0" baseline="-25000">
                <a:latin typeface="Arial" pitchFamily="34" charset="0"/>
              </a:rPr>
              <a:t>3</a:t>
            </a:r>
            <a:r>
              <a:rPr lang="en-US" sz="2200" b="0">
                <a:latin typeface="Arial" pitchFamily="34" charset="0"/>
                <a:cs typeface="Arial" pitchFamily="34" charset="0"/>
              </a:rPr>
              <a:t>·</a:t>
            </a:r>
            <a:r>
              <a:rPr lang="en-US" sz="2200" b="0">
                <a:latin typeface="Arial" pitchFamily="34" charset="0"/>
              </a:rPr>
              <a:t>cos(2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</a:t>
            </a:r>
            <a:r>
              <a:rPr lang="en-US" sz="2200" b="0">
                <a:latin typeface="Arial" pitchFamily="34" charset="0"/>
              </a:rPr>
              <a:t>kx + </a:t>
            </a:r>
            <a:r>
              <a:rPr lang="en-US" sz="2200" b="0">
                <a:latin typeface="Arial" pitchFamily="34" charset="0"/>
                <a:sym typeface="Symbol" pitchFamily="18" charset="2"/>
              </a:rPr>
              <a:t></a:t>
            </a:r>
            <a:r>
              <a:rPr lang="en-US" sz="2200" b="0" baseline="-25000">
                <a:latin typeface="Arial" pitchFamily="34" charset="0"/>
                <a:sym typeface="Symbol" pitchFamily="18" charset="2"/>
              </a:rPr>
              <a:t>3</a:t>
            </a:r>
            <a:r>
              <a:rPr lang="en-US" sz="2200" b="0">
                <a:latin typeface="Arial" pitchFamily="34" charset="0"/>
              </a:rPr>
              <a:t>)</a:t>
            </a:r>
          </a:p>
          <a:p>
            <a:pPr defTabSz="828675" eaLnBrk="0" hangingPunct="0"/>
            <a:r>
              <a:rPr lang="en-US" sz="2200" b="0">
                <a:latin typeface="Arial" pitchFamily="34" charset="0"/>
              </a:rPr>
              <a:t>k=3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0" y="3913188"/>
            <a:ext cx="534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4900" b="0">
                <a:sym typeface="Symbol" pitchFamily="18" charset="2"/>
              </a:rPr>
              <a:t>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23813" y="4535488"/>
            <a:ext cx="4921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 eaLnBrk="0" hangingPunct="0"/>
            <a:r>
              <a:rPr lang="en-US" sz="1600" b="0"/>
              <a:t>k=1</a:t>
            </a:r>
          </a:p>
        </p:txBody>
      </p:sp>
      <p:pic>
        <p:nvPicPr>
          <p:cNvPr id="27658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9913" y="3314700"/>
            <a:ext cx="55308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5"/>
          <p:cNvPicPr>
            <a:picLocks noChangeArrowheads="1"/>
          </p:cNvPicPr>
          <p:nvPr/>
        </p:nvPicPr>
        <p:blipFill>
          <a:blip r:embed="rId5" cstate="print"/>
          <a:srcRect l="1436" r="51721"/>
          <a:stretch>
            <a:fillRect/>
          </a:stretch>
        </p:blipFill>
        <p:spPr bwMode="auto">
          <a:xfrm>
            <a:off x="5856288" y="3317875"/>
            <a:ext cx="2590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Example: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Synthesis of a 2D Function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4196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An image is </a:t>
            </a:r>
            <a:r>
              <a:rPr lang="en-US" sz="2400" dirty="0" smtClean="0">
                <a:solidFill>
                  <a:srgbClr val="FF0000"/>
                </a:solidFill>
              </a:rPr>
              <a:t>two dimensional </a:t>
            </a:r>
            <a:r>
              <a:rPr lang="en-US" sz="2400" dirty="0" smtClean="0"/>
              <a:t>data.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Intensities</a:t>
            </a:r>
            <a:r>
              <a:rPr lang="en-US" sz="2400" dirty="0" smtClean="0"/>
              <a:t> as a function of </a:t>
            </a:r>
            <a:r>
              <a:rPr lang="en-US" sz="2400" dirty="0" err="1" smtClean="0"/>
              <a:t>x,y</a:t>
            </a: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White pixels represent the highest intensities.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Greyscale</a:t>
            </a:r>
            <a:r>
              <a:rPr lang="en-US" sz="2400" dirty="0" smtClean="0"/>
              <a:t> image of iris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128x128 pixels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28676" name="Picture 5" descr="i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kx3_ky4"/>
          <p:cNvPicPr>
            <a:picLocks noChangeAspect="1" noChangeArrowheads="1"/>
          </p:cNvPicPr>
          <p:nvPr/>
        </p:nvPicPr>
        <p:blipFill>
          <a:blip r:embed="rId3" cstate="print"/>
          <a:srcRect l="20566" t="6865" r="17708" b="10675"/>
          <a:stretch>
            <a:fillRect/>
          </a:stretch>
        </p:blipFill>
        <p:spPr bwMode="auto">
          <a:xfrm>
            <a:off x="4768850" y="1584325"/>
            <a:ext cx="40005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Synthesis of a 2D Function</a:t>
            </a:r>
          </a:p>
        </p:txBody>
      </p:sp>
      <p:pic>
        <p:nvPicPr>
          <p:cNvPr id="29700" name="Picture 4" descr="iris-transform"/>
          <p:cNvPicPr>
            <a:picLocks noChangeAspect="1" noChangeArrowheads="1"/>
          </p:cNvPicPr>
          <p:nvPr/>
        </p:nvPicPr>
        <p:blipFill>
          <a:blip r:embed="rId4" cstate="print">
            <a:lum contrast="-18000"/>
          </a:blip>
          <a:srcRect t="18057" r="22289"/>
          <a:stretch>
            <a:fillRect/>
          </a:stretch>
        </p:blipFill>
        <p:spPr bwMode="auto">
          <a:xfrm>
            <a:off x="457200" y="1604963"/>
            <a:ext cx="3976688" cy="3957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438400" y="3352800"/>
            <a:ext cx="304800" cy="304800"/>
          </a:xfrm>
          <a:prstGeom prst="ellips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2651125" y="4611688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F(2,3)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7848600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We select coefficients, multiply them by weights and add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We can create artificial images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514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Filters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Fourier Filters in 1D data (sound) change the image by changing </a:t>
            </a:r>
            <a:r>
              <a:rPr lang="en-US" dirty="0" smtClean="0">
                <a:solidFill>
                  <a:srgbClr val="FF0000"/>
                </a:solidFill>
              </a:rPr>
              <a:t>which frequencies of cosine waves go</a:t>
            </a:r>
            <a:r>
              <a:rPr lang="en-US" dirty="0" smtClean="0"/>
              <a:t> into the image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Represented by </a:t>
            </a:r>
            <a:r>
              <a:rPr lang="en-US" dirty="0" smtClean="0">
                <a:solidFill>
                  <a:srgbClr val="0070C0"/>
                </a:solidFill>
              </a:rPr>
              <a:t>1D spectral profile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</a:rPr>
              <a:t>2D </a:t>
            </a:r>
            <a:r>
              <a:rPr lang="en-US" dirty="0" err="1" smtClean="0">
                <a:solidFill>
                  <a:srgbClr val="0070C0"/>
                </a:solidFill>
              </a:rPr>
              <a:t>Specteral</a:t>
            </a:r>
            <a:r>
              <a:rPr lang="en-US" dirty="0" smtClean="0">
                <a:solidFill>
                  <a:srgbClr val="0070C0"/>
                </a:solidFill>
              </a:rPr>
              <a:t> Profile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rotationally </a:t>
            </a:r>
            <a:r>
              <a:rPr lang="en-US" dirty="0" err="1" smtClean="0">
                <a:solidFill>
                  <a:srgbClr val="FF0000"/>
                </a:solidFill>
              </a:rPr>
              <a:t>symmetrized</a:t>
            </a:r>
            <a:r>
              <a:rPr lang="en-US" dirty="0" smtClean="0"/>
              <a:t> 1D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and High Frequency Image Filters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frequency terms</a:t>
            </a:r>
          </a:p>
          <a:p>
            <a:pPr lvl="1" eaLnBrk="1" hangingPunct="1"/>
            <a:r>
              <a:rPr lang="en-US" dirty="0" smtClean="0"/>
              <a:t>Close to origin in Fourier Space</a:t>
            </a:r>
          </a:p>
          <a:p>
            <a:pPr lvl="1" eaLnBrk="1" hangingPunct="1"/>
            <a:r>
              <a:rPr lang="en-US" dirty="0" smtClean="0"/>
              <a:t>Changes with </a:t>
            </a:r>
            <a:r>
              <a:rPr lang="en-US" dirty="0" smtClean="0">
                <a:solidFill>
                  <a:srgbClr val="FF0000"/>
                </a:solidFill>
              </a:rPr>
              <a:t>great spatial extent</a:t>
            </a:r>
            <a:r>
              <a:rPr lang="en-US" dirty="0" smtClean="0"/>
              <a:t> (like ice gradient), or particle size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frequency terms</a:t>
            </a:r>
          </a:p>
          <a:p>
            <a:pPr lvl="1" eaLnBrk="1" hangingPunct="1"/>
            <a:r>
              <a:rPr lang="en-US" dirty="0" smtClean="0"/>
              <a:t>Closer to edge in Fourier Space</a:t>
            </a:r>
          </a:p>
          <a:p>
            <a:pPr lvl="1" eaLnBrk="1" hangingPunct="1"/>
            <a:r>
              <a:rPr lang="en-US" dirty="0" smtClean="0"/>
              <a:t>Necessary to </a:t>
            </a:r>
            <a:r>
              <a:rPr lang="en-US" dirty="0" smtClean="0">
                <a:solidFill>
                  <a:srgbClr val="FF0000"/>
                </a:solidFill>
              </a:rPr>
              <a:t>represent edges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high-resolution features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Frequency-based Filters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754563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en-US" sz="2800" dirty="0" smtClean="0"/>
              <a:t>Low-pass Filter (</a:t>
            </a:r>
            <a:r>
              <a:rPr lang="en-US" sz="2800" dirty="0" smtClean="0">
                <a:solidFill>
                  <a:srgbClr val="FF0000"/>
                </a:solidFill>
              </a:rPr>
              <a:t>blurs</a:t>
            </a:r>
            <a:r>
              <a:rPr lang="en-US" sz="2800" dirty="0" smtClean="0"/>
              <a:t>) </a:t>
            </a:r>
          </a:p>
          <a:p>
            <a:pPr marL="990600" lvl="1" indent="-533400"/>
            <a:r>
              <a:rPr lang="en-US" sz="2400" dirty="0" smtClean="0">
                <a:solidFill>
                  <a:srgbClr val="672255"/>
                </a:solidFill>
              </a:rPr>
              <a:t>Restricts data to low-frequency components</a:t>
            </a:r>
          </a:p>
          <a:p>
            <a:pPr marL="990600" lvl="1" indent="-533400"/>
            <a:endParaRPr lang="en-US" sz="2400" dirty="0" smtClean="0">
              <a:solidFill>
                <a:srgbClr val="672255"/>
              </a:solidFill>
            </a:endParaRP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sz="2800" dirty="0" smtClean="0"/>
              <a:t>High-pass Filter (</a:t>
            </a:r>
            <a:r>
              <a:rPr lang="en-US" sz="2800" dirty="0" smtClean="0">
                <a:solidFill>
                  <a:srgbClr val="FF0000"/>
                </a:solidFill>
              </a:rPr>
              <a:t>sharpens</a:t>
            </a:r>
            <a:r>
              <a:rPr lang="en-US" sz="2800" dirty="0" smtClean="0"/>
              <a:t>) </a:t>
            </a:r>
          </a:p>
          <a:p>
            <a:pPr marL="990600" lvl="1" indent="-533400"/>
            <a:r>
              <a:rPr lang="en-US" sz="2400" dirty="0" smtClean="0">
                <a:solidFill>
                  <a:srgbClr val="672255"/>
                </a:solidFill>
              </a:rPr>
              <a:t>Restricts data to high-frequency-components</a:t>
            </a:r>
          </a:p>
          <a:p>
            <a:pPr marL="990600" lvl="1" indent="-533400"/>
            <a:endParaRPr lang="en-US" sz="2400" dirty="0" smtClean="0">
              <a:solidFill>
                <a:srgbClr val="672255"/>
              </a:solidFill>
            </a:endParaRP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sz="2800" dirty="0" smtClean="0"/>
              <a:t>Band-pass Filter</a:t>
            </a:r>
          </a:p>
          <a:p>
            <a:pPr marL="990600" lvl="1" indent="-533400"/>
            <a:r>
              <a:rPr lang="en-US" sz="2400" dirty="0" smtClean="0">
                <a:solidFill>
                  <a:srgbClr val="672255"/>
                </a:solidFill>
              </a:rPr>
              <a:t>Restrict data to a band of frequencies</a:t>
            </a:r>
          </a:p>
          <a:p>
            <a:pPr marL="990600" lvl="1" indent="-533400"/>
            <a:endParaRPr lang="en-US" sz="2400" dirty="0" smtClean="0">
              <a:solidFill>
                <a:srgbClr val="672255"/>
              </a:solidFill>
            </a:endParaRP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sz="2800" dirty="0" smtClean="0"/>
              <a:t>Band-stop Filter</a:t>
            </a:r>
          </a:p>
          <a:p>
            <a:pPr marL="990600" lvl="1" indent="-533400"/>
            <a:r>
              <a:rPr lang="en-US" sz="2400" dirty="0" smtClean="0">
                <a:solidFill>
                  <a:srgbClr val="672255"/>
                </a:solidFill>
              </a:rPr>
              <a:t>Suppress a certain band of frequencies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4953000"/>
            <a:ext cx="175260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will show many practical examples soon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Cutoff Low-pass Filter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38100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Image is blurred</a:t>
            </a:r>
          </a:p>
          <a:p>
            <a:pPr eaLnBrk="1" hangingPunct="1">
              <a:buFontTx/>
              <a:buNone/>
            </a:pPr>
            <a:r>
              <a:rPr lang="en-US" sz="2800" smtClean="0"/>
              <a:t>Sharp features are lost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Ringing artifacts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19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9050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762000" y="3581400"/>
          <a:ext cx="3638550" cy="2590800"/>
        </p:xfrm>
        <a:graphic>
          <a:graphicData uri="http://schemas.openxmlformats.org/presentationml/2006/ole">
            <p:oleObj spid="_x0000_s702466" name="Chart" r:id="rId7" imgW="3638550" imgH="2590800" progId="Excel.Sheet.8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rot="16200000" flipH="1">
            <a:off x="1219200" y="3124200"/>
            <a:ext cx="457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7200" y="2667000"/>
            <a:ext cx="16764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Filter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/>
          <p:cNvPicPr>
            <a:picLocks noChangeAspect="1" noChangeArrowheads="1"/>
          </p:cNvPicPr>
          <p:nvPr/>
        </p:nvPicPr>
        <p:blipFill>
          <a:blip r:embed="rId3" cstate="print"/>
          <a:srcRect l="41875" t="32292" r="35625" b="41666"/>
          <a:stretch>
            <a:fillRect/>
          </a:stretch>
        </p:blipFill>
        <p:spPr bwMode="auto">
          <a:xfrm>
            <a:off x="-304800" y="2895600"/>
            <a:ext cx="44196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Butterworth Low-pass Filter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Flat in the pass-band</a:t>
            </a:r>
          </a:p>
          <a:p>
            <a:pPr eaLnBrk="1" hangingPunct="1">
              <a:buFontTx/>
              <a:buNone/>
            </a:pPr>
            <a:r>
              <a:rPr lang="en-US" smtClean="0"/>
              <a:t>Zero in the stop-band</a:t>
            </a:r>
          </a:p>
          <a:p>
            <a:pPr eaLnBrk="1" hangingPunct="1">
              <a:buFontTx/>
              <a:buNone/>
            </a:pPr>
            <a:r>
              <a:rPr lang="en-US" smtClean="0"/>
              <a:t>No ringing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219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4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905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Low-pass Filter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8006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47650" y="3733800"/>
          <a:ext cx="3638550" cy="2590800"/>
        </p:xfrm>
        <a:graphic>
          <a:graphicData uri="http://schemas.openxmlformats.org/presentationml/2006/ole">
            <p:oleObj spid="_x0000_s703490" name="Chart" r:id="rId4" imgW="3638550" imgH="2590800" progId="Excel.Sheet.8">
              <p:embed/>
            </p:oleObj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219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Butterworth High-pass Filter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19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 cstate="print"/>
          <a:srcRect l="41875" t="32292" r="35625" b="41666"/>
          <a:stretch>
            <a:fillRect/>
          </a:stretch>
        </p:blipFill>
        <p:spPr bwMode="auto">
          <a:xfrm>
            <a:off x="228600" y="2895600"/>
            <a:ext cx="44196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6" cstate="print"/>
          <a:srcRect l="11035" t="15921" r="28276" b="12437"/>
          <a:stretch>
            <a:fillRect/>
          </a:stretch>
        </p:blipFill>
        <p:spPr bwMode="auto">
          <a:xfrm>
            <a:off x="1397000" y="3368675"/>
            <a:ext cx="27432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5105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Note the loss of solid densities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solidFill>
                  <a:srgbClr val="FF0000"/>
                </a:solidFill>
                <a:ea typeface="MS PGothic" pitchFamily="34" charset="-128"/>
              </a:rPr>
              <a:t>Linear </a:t>
            </a:r>
            <a:r>
              <a:rPr lang="en-US" altLang="ja-JP" sz="3200" dirty="0">
                <a:solidFill>
                  <a:schemeClr val="accent2">
                    <a:lumMod val="40000"/>
                    <a:lumOff val="60000"/>
                  </a:schemeClr>
                </a:solidFill>
                <a:ea typeface="MS PGothic" pitchFamily="34" charset="-128"/>
              </a:rPr>
              <a:t>Shift Invariant </a:t>
            </a:r>
            <a:r>
              <a:rPr lang="en-US" altLang="ja-JP" sz="3200" dirty="0">
                <a:ea typeface="MS PGothic" pitchFamily="34" charset="-128"/>
              </a:rPr>
              <a:t>Systems (LSIS)</a:t>
            </a:r>
          </a:p>
        </p:txBody>
      </p:sp>
      <p:sp>
        <p:nvSpPr>
          <p:cNvPr id="529411" name="Text Box 3"/>
          <p:cNvSpPr txBox="1">
            <a:spLocks noChangeArrowheads="1"/>
          </p:cNvSpPr>
          <p:nvPr/>
        </p:nvSpPr>
        <p:spPr bwMode="auto">
          <a:xfrm>
            <a:off x="704850" y="1055688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  <a:ea typeface="MS PGothic" pitchFamily="34" charset="-128"/>
              </a:rPr>
              <a:t>Linearity:</a:t>
            </a:r>
          </a:p>
        </p:txBody>
      </p:sp>
      <p:grpSp>
        <p:nvGrpSpPr>
          <p:cNvPr id="529412" name="Group 4"/>
          <p:cNvGrpSpPr>
            <a:grpSpLocks/>
          </p:cNvGrpSpPr>
          <p:nvPr/>
        </p:nvGrpSpPr>
        <p:grpSpPr bwMode="auto">
          <a:xfrm>
            <a:off x="1417638" y="1614488"/>
            <a:ext cx="2930525" cy="677862"/>
            <a:chOff x="760" y="2009"/>
            <a:chExt cx="1846" cy="427"/>
          </a:xfrm>
        </p:grpSpPr>
        <p:graphicFrame>
          <p:nvGraphicFramePr>
            <p:cNvPr id="529413" name="Object 5"/>
            <p:cNvGraphicFramePr>
              <a:graphicFrameLocks noChangeAspect="1"/>
            </p:cNvGraphicFramePr>
            <p:nvPr/>
          </p:nvGraphicFramePr>
          <p:xfrm>
            <a:off x="760" y="2059"/>
            <a:ext cx="232" cy="328"/>
          </p:xfrm>
          <a:graphic>
            <a:graphicData uri="http://schemas.openxmlformats.org/presentationml/2006/ole">
              <p:oleObj spid="_x0000_s529413" name="Equation" r:id="rId4" imgW="152280" imgH="215640" progId="Equation.3">
                <p:embed/>
              </p:oleObj>
            </a:graphicData>
          </a:graphic>
        </p:graphicFrame>
        <p:graphicFrame>
          <p:nvGraphicFramePr>
            <p:cNvPr id="529414" name="Object 6"/>
            <p:cNvGraphicFramePr>
              <a:graphicFrameLocks noChangeAspect="1"/>
            </p:cNvGraphicFramePr>
            <p:nvPr/>
          </p:nvGraphicFramePr>
          <p:xfrm>
            <a:off x="2355" y="2059"/>
            <a:ext cx="251" cy="328"/>
          </p:xfrm>
          <a:graphic>
            <a:graphicData uri="http://schemas.openxmlformats.org/presentationml/2006/ole">
              <p:oleObj spid="_x0000_s529414" name="Equation" r:id="rId5" imgW="164880" imgH="215640" progId="Equation.3">
                <p:embed/>
              </p:oleObj>
            </a:graphicData>
          </a:graphic>
        </p:graphicFrame>
        <p:grpSp>
          <p:nvGrpSpPr>
            <p:cNvPr id="529415" name="Group 7"/>
            <p:cNvGrpSpPr>
              <a:grpSpLocks/>
            </p:cNvGrpSpPr>
            <p:nvPr/>
          </p:nvGrpSpPr>
          <p:grpSpPr bwMode="auto">
            <a:xfrm>
              <a:off x="1030" y="2009"/>
              <a:ext cx="1344" cy="427"/>
              <a:chOff x="1451" y="2003"/>
              <a:chExt cx="1344" cy="427"/>
            </a:xfrm>
          </p:grpSpPr>
          <p:sp>
            <p:nvSpPr>
              <p:cNvPr id="529416" name="Rectangle 8"/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17" name="Line 9"/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18" name="Line 10"/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9419" name="Group 11"/>
          <p:cNvGrpSpPr>
            <a:grpSpLocks/>
          </p:cNvGrpSpPr>
          <p:nvPr/>
        </p:nvGrpSpPr>
        <p:grpSpPr bwMode="auto">
          <a:xfrm>
            <a:off x="4783138" y="1614488"/>
            <a:ext cx="3025775" cy="677862"/>
            <a:chOff x="2880" y="2009"/>
            <a:chExt cx="1906" cy="427"/>
          </a:xfrm>
        </p:grpSpPr>
        <p:graphicFrame>
          <p:nvGraphicFramePr>
            <p:cNvPr id="529420" name="Object 12"/>
            <p:cNvGraphicFramePr>
              <a:graphicFrameLocks noChangeAspect="1"/>
            </p:cNvGraphicFramePr>
            <p:nvPr/>
          </p:nvGraphicFramePr>
          <p:xfrm>
            <a:off x="2880" y="2058"/>
            <a:ext cx="271" cy="328"/>
          </p:xfrm>
          <a:graphic>
            <a:graphicData uri="http://schemas.openxmlformats.org/presentationml/2006/ole">
              <p:oleObj spid="_x0000_s529420" name="Equation" r:id="rId6" imgW="177480" imgH="215640" progId="Equation.3">
                <p:embed/>
              </p:oleObj>
            </a:graphicData>
          </a:graphic>
        </p:graphicFrame>
        <p:graphicFrame>
          <p:nvGraphicFramePr>
            <p:cNvPr id="529421" name="Object 13"/>
            <p:cNvGraphicFramePr>
              <a:graphicFrameLocks noChangeAspect="1"/>
            </p:cNvGraphicFramePr>
            <p:nvPr/>
          </p:nvGraphicFramePr>
          <p:xfrm>
            <a:off x="4496" y="2058"/>
            <a:ext cx="290" cy="328"/>
          </p:xfrm>
          <a:graphic>
            <a:graphicData uri="http://schemas.openxmlformats.org/presentationml/2006/ole">
              <p:oleObj spid="_x0000_s529421" name="Equation" r:id="rId7" imgW="190440" imgH="215640" progId="Equation.3">
                <p:embed/>
              </p:oleObj>
            </a:graphicData>
          </a:graphic>
        </p:graphicFrame>
        <p:grpSp>
          <p:nvGrpSpPr>
            <p:cNvPr id="529422" name="Group 14"/>
            <p:cNvGrpSpPr>
              <a:grpSpLocks/>
            </p:cNvGrpSpPr>
            <p:nvPr/>
          </p:nvGrpSpPr>
          <p:grpSpPr bwMode="auto">
            <a:xfrm>
              <a:off x="3169" y="2009"/>
              <a:ext cx="1344" cy="427"/>
              <a:chOff x="1451" y="2003"/>
              <a:chExt cx="1344" cy="427"/>
            </a:xfrm>
          </p:grpSpPr>
          <p:sp>
            <p:nvSpPr>
              <p:cNvPr id="529423" name="Rectangle 15"/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24" name="Line 16"/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25" name="Line 17"/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9426" name="Group 18"/>
          <p:cNvGrpSpPr>
            <a:grpSpLocks/>
          </p:cNvGrpSpPr>
          <p:nvPr/>
        </p:nvGrpSpPr>
        <p:grpSpPr bwMode="auto">
          <a:xfrm>
            <a:off x="2024063" y="2630488"/>
            <a:ext cx="5095875" cy="677862"/>
            <a:chOff x="1178" y="2698"/>
            <a:chExt cx="3210" cy="427"/>
          </a:xfrm>
        </p:grpSpPr>
        <p:graphicFrame>
          <p:nvGraphicFramePr>
            <p:cNvPr id="529427" name="Object 19"/>
            <p:cNvGraphicFramePr>
              <a:graphicFrameLocks noChangeAspect="1"/>
            </p:cNvGraphicFramePr>
            <p:nvPr/>
          </p:nvGraphicFramePr>
          <p:xfrm>
            <a:off x="1178" y="2747"/>
            <a:ext cx="852" cy="328"/>
          </p:xfrm>
          <a:graphic>
            <a:graphicData uri="http://schemas.openxmlformats.org/presentationml/2006/ole">
              <p:oleObj spid="_x0000_s529427" name="Equation" r:id="rId8" imgW="558720" imgH="215640" progId="Equation.3">
                <p:embed/>
              </p:oleObj>
            </a:graphicData>
          </a:graphic>
        </p:graphicFrame>
        <p:grpSp>
          <p:nvGrpSpPr>
            <p:cNvPr id="529428" name="Group 20"/>
            <p:cNvGrpSpPr>
              <a:grpSpLocks/>
            </p:cNvGrpSpPr>
            <p:nvPr/>
          </p:nvGrpSpPr>
          <p:grpSpPr bwMode="auto">
            <a:xfrm>
              <a:off x="2089" y="2698"/>
              <a:ext cx="1344" cy="427"/>
              <a:chOff x="1451" y="2003"/>
              <a:chExt cx="1344" cy="427"/>
            </a:xfrm>
          </p:grpSpPr>
          <p:sp>
            <p:nvSpPr>
              <p:cNvPr id="529429" name="Rectangle 21"/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rgbClr val="CC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30" name="Line 22"/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31" name="Line 23"/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29432" name="Object 24"/>
            <p:cNvGraphicFramePr>
              <a:graphicFrameLocks noChangeAspect="1"/>
            </p:cNvGraphicFramePr>
            <p:nvPr/>
          </p:nvGraphicFramePr>
          <p:xfrm>
            <a:off x="3439" y="2748"/>
            <a:ext cx="949" cy="328"/>
          </p:xfrm>
          <a:graphic>
            <a:graphicData uri="http://schemas.openxmlformats.org/presentationml/2006/ole">
              <p:oleObj spid="_x0000_s529432" name="Equation" r:id="rId9" imgW="622080" imgH="215640" progId="Equation.3">
                <p:embed/>
              </p:oleObj>
            </a:graphicData>
          </a:graphic>
        </p:graphicFrame>
      </p:grpSp>
      <p:sp>
        <p:nvSpPr>
          <p:cNvPr id="529433" name="Text Box 25"/>
          <p:cNvSpPr txBox="1">
            <a:spLocks noChangeArrowheads="1"/>
          </p:cNvSpPr>
          <p:nvPr/>
        </p:nvSpPr>
        <p:spPr bwMode="auto">
          <a:xfrm>
            <a:off x="704850" y="3570288"/>
            <a:ext cx="235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Shift invariance:</a:t>
            </a:r>
          </a:p>
        </p:txBody>
      </p:sp>
      <p:grpSp>
        <p:nvGrpSpPr>
          <p:cNvPr id="529434" name="Group 26"/>
          <p:cNvGrpSpPr>
            <a:grpSpLocks/>
          </p:cNvGrpSpPr>
          <p:nvPr/>
        </p:nvGrpSpPr>
        <p:grpSpPr bwMode="auto">
          <a:xfrm>
            <a:off x="2058988" y="4078288"/>
            <a:ext cx="4957762" cy="677862"/>
            <a:chOff x="1195" y="3726"/>
            <a:chExt cx="3123" cy="427"/>
          </a:xfrm>
        </p:grpSpPr>
        <p:graphicFrame>
          <p:nvGraphicFramePr>
            <p:cNvPr id="529435" name="Object 27"/>
            <p:cNvGraphicFramePr>
              <a:graphicFrameLocks noChangeAspect="1"/>
            </p:cNvGraphicFramePr>
            <p:nvPr/>
          </p:nvGraphicFramePr>
          <p:xfrm>
            <a:off x="1195" y="3775"/>
            <a:ext cx="813" cy="328"/>
          </p:xfrm>
          <a:graphic>
            <a:graphicData uri="http://schemas.openxmlformats.org/presentationml/2006/ole">
              <p:oleObj spid="_x0000_s529435" name="Equation" r:id="rId10" imgW="533160" imgH="215640" progId="Equation.3">
                <p:embed/>
              </p:oleObj>
            </a:graphicData>
          </a:graphic>
        </p:graphicFrame>
        <p:grpSp>
          <p:nvGrpSpPr>
            <p:cNvPr id="529436" name="Group 28"/>
            <p:cNvGrpSpPr>
              <a:grpSpLocks/>
            </p:cNvGrpSpPr>
            <p:nvPr/>
          </p:nvGrpSpPr>
          <p:grpSpPr bwMode="auto">
            <a:xfrm>
              <a:off x="2087" y="3726"/>
              <a:ext cx="1344" cy="427"/>
              <a:chOff x="1451" y="2003"/>
              <a:chExt cx="1344" cy="427"/>
            </a:xfrm>
          </p:grpSpPr>
          <p:sp>
            <p:nvSpPr>
              <p:cNvPr id="529437" name="Rectangle 29"/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38" name="Line 30"/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39" name="Line 31"/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29440" name="Object 32"/>
            <p:cNvGraphicFramePr>
              <a:graphicFrameLocks noChangeAspect="1"/>
            </p:cNvGraphicFramePr>
            <p:nvPr/>
          </p:nvGraphicFramePr>
          <p:xfrm>
            <a:off x="3505" y="3776"/>
            <a:ext cx="813" cy="328"/>
          </p:xfrm>
          <a:graphic>
            <a:graphicData uri="http://schemas.openxmlformats.org/presentationml/2006/ole">
              <p:oleObj spid="_x0000_s529440" name="Equation" r:id="rId11" imgW="533160" imgH="215640" progId="Equation.3">
                <p:embed/>
              </p:oleObj>
            </a:graphicData>
          </a:graphic>
        </p:graphicFrame>
      </p:grpSp>
      <p:grpSp>
        <p:nvGrpSpPr>
          <p:cNvPr id="529441" name="Group 33"/>
          <p:cNvGrpSpPr>
            <a:grpSpLocks/>
          </p:cNvGrpSpPr>
          <p:nvPr/>
        </p:nvGrpSpPr>
        <p:grpSpPr bwMode="auto">
          <a:xfrm>
            <a:off x="2184400" y="4806950"/>
            <a:ext cx="1301750" cy="882650"/>
            <a:chOff x="461" y="3584"/>
            <a:chExt cx="820" cy="556"/>
          </a:xfrm>
        </p:grpSpPr>
        <p:grpSp>
          <p:nvGrpSpPr>
            <p:cNvPr id="529442" name="Group 34"/>
            <p:cNvGrpSpPr>
              <a:grpSpLocks/>
            </p:cNvGrpSpPr>
            <p:nvPr/>
          </p:nvGrpSpPr>
          <p:grpSpPr bwMode="auto">
            <a:xfrm>
              <a:off x="461" y="3584"/>
              <a:ext cx="820" cy="556"/>
              <a:chOff x="705" y="3293"/>
              <a:chExt cx="820" cy="556"/>
            </a:xfrm>
          </p:grpSpPr>
          <p:sp>
            <p:nvSpPr>
              <p:cNvPr id="529443" name="Line 35"/>
              <p:cNvSpPr>
                <a:spLocks noChangeShapeType="1"/>
              </p:cNvSpPr>
              <p:nvPr/>
            </p:nvSpPr>
            <p:spPr bwMode="auto">
              <a:xfrm flipV="1">
                <a:off x="752" y="3293"/>
                <a:ext cx="0" cy="556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44" name="Line 36"/>
              <p:cNvSpPr>
                <a:spLocks noChangeShapeType="1"/>
              </p:cNvSpPr>
              <p:nvPr/>
            </p:nvSpPr>
            <p:spPr bwMode="auto">
              <a:xfrm>
                <a:off x="705" y="3788"/>
                <a:ext cx="820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445" name="Group 37"/>
            <p:cNvGrpSpPr>
              <a:grpSpLocks/>
            </p:cNvGrpSpPr>
            <p:nvPr/>
          </p:nvGrpSpPr>
          <p:grpSpPr bwMode="auto">
            <a:xfrm>
              <a:off x="507" y="3808"/>
              <a:ext cx="530" cy="264"/>
              <a:chOff x="751" y="3517"/>
              <a:chExt cx="530" cy="264"/>
            </a:xfrm>
          </p:grpSpPr>
          <p:sp>
            <p:nvSpPr>
              <p:cNvPr id="529446" name="Line 38"/>
              <p:cNvSpPr>
                <a:spLocks noChangeShapeType="1"/>
              </p:cNvSpPr>
              <p:nvPr/>
            </p:nvSpPr>
            <p:spPr bwMode="auto">
              <a:xfrm flipV="1">
                <a:off x="751" y="3517"/>
                <a:ext cx="225" cy="263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47" name="Line 39"/>
              <p:cNvSpPr>
                <a:spLocks noChangeShapeType="1"/>
              </p:cNvSpPr>
              <p:nvPr/>
            </p:nvSpPr>
            <p:spPr bwMode="auto">
              <a:xfrm>
                <a:off x="976" y="3517"/>
                <a:ext cx="305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48" name="Line 40"/>
              <p:cNvSpPr>
                <a:spLocks noChangeShapeType="1"/>
              </p:cNvSpPr>
              <p:nvPr/>
            </p:nvSpPr>
            <p:spPr bwMode="auto">
              <a:xfrm>
                <a:off x="1281" y="3517"/>
                <a:ext cx="0" cy="264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9449" name="Group 41"/>
          <p:cNvGrpSpPr>
            <a:grpSpLocks/>
          </p:cNvGrpSpPr>
          <p:nvPr/>
        </p:nvGrpSpPr>
        <p:grpSpPr bwMode="auto">
          <a:xfrm>
            <a:off x="5730875" y="4738688"/>
            <a:ext cx="1301750" cy="882650"/>
            <a:chOff x="1407" y="3582"/>
            <a:chExt cx="820" cy="556"/>
          </a:xfrm>
        </p:grpSpPr>
        <p:grpSp>
          <p:nvGrpSpPr>
            <p:cNvPr id="529450" name="Group 42"/>
            <p:cNvGrpSpPr>
              <a:grpSpLocks/>
            </p:cNvGrpSpPr>
            <p:nvPr/>
          </p:nvGrpSpPr>
          <p:grpSpPr bwMode="auto">
            <a:xfrm>
              <a:off x="1407" y="3582"/>
              <a:ext cx="820" cy="556"/>
              <a:chOff x="705" y="3293"/>
              <a:chExt cx="820" cy="556"/>
            </a:xfrm>
          </p:grpSpPr>
          <p:sp>
            <p:nvSpPr>
              <p:cNvPr id="529451" name="Line 43"/>
              <p:cNvSpPr>
                <a:spLocks noChangeShapeType="1"/>
              </p:cNvSpPr>
              <p:nvPr/>
            </p:nvSpPr>
            <p:spPr bwMode="auto">
              <a:xfrm flipV="1">
                <a:off x="752" y="3293"/>
                <a:ext cx="0" cy="5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52" name="Line 44"/>
              <p:cNvSpPr>
                <a:spLocks noChangeShapeType="1"/>
              </p:cNvSpPr>
              <p:nvPr/>
            </p:nvSpPr>
            <p:spPr bwMode="auto">
              <a:xfrm>
                <a:off x="705" y="3788"/>
                <a:ext cx="8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453" name="Group 45"/>
            <p:cNvGrpSpPr>
              <a:grpSpLocks/>
            </p:cNvGrpSpPr>
            <p:nvPr/>
          </p:nvGrpSpPr>
          <p:grpSpPr bwMode="auto">
            <a:xfrm>
              <a:off x="1457" y="3719"/>
              <a:ext cx="684" cy="353"/>
              <a:chOff x="1701" y="3428"/>
              <a:chExt cx="684" cy="353"/>
            </a:xfrm>
          </p:grpSpPr>
          <p:sp>
            <p:nvSpPr>
              <p:cNvPr id="529454" name="Freeform 46"/>
              <p:cNvSpPr>
                <a:spLocks/>
              </p:cNvSpPr>
              <p:nvPr/>
            </p:nvSpPr>
            <p:spPr bwMode="auto">
              <a:xfrm>
                <a:off x="1701" y="3428"/>
                <a:ext cx="278" cy="353"/>
              </a:xfrm>
              <a:custGeom>
                <a:avLst/>
                <a:gdLst/>
                <a:ahLst/>
                <a:cxnLst>
                  <a:cxn ang="0">
                    <a:pos x="0" y="278"/>
                  </a:cxn>
                  <a:cxn ang="0">
                    <a:pos x="176" y="170"/>
                  </a:cxn>
                  <a:cxn ang="0">
                    <a:pos x="278" y="0"/>
                  </a:cxn>
                </a:cxnLst>
                <a:rect l="0" t="0" r="r" b="b"/>
                <a:pathLst>
                  <a:path w="278" h="278">
                    <a:moveTo>
                      <a:pt x="0" y="278"/>
                    </a:moveTo>
                    <a:cubicBezTo>
                      <a:pt x="65" y="247"/>
                      <a:pt x="130" y="216"/>
                      <a:pt x="176" y="170"/>
                    </a:cubicBezTo>
                    <a:cubicBezTo>
                      <a:pt x="222" y="124"/>
                      <a:pt x="250" y="62"/>
                      <a:pt x="278" y="0"/>
                    </a:cubicBez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55" name="Freeform 47"/>
              <p:cNvSpPr>
                <a:spLocks/>
              </p:cNvSpPr>
              <p:nvPr/>
            </p:nvSpPr>
            <p:spPr bwMode="auto">
              <a:xfrm>
                <a:off x="1979" y="3435"/>
                <a:ext cx="297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75"/>
                  </a:cxn>
                  <a:cxn ang="0">
                    <a:pos x="345" y="68"/>
                  </a:cxn>
                  <a:cxn ang="0">
                    <a:pos x="413" y="0"/>
                  </a:cxn>
                </a:cxnLst>
                <a:rect l="0" t="0" r="r" b="b"/>
                <a:pathLst>
                  <a:path w="413" h="86">
                    <a:moveTo>
                      <a:pt x="0" y="0"/>
                    </a:moveTo>
                    <a:cubicBezTo>
                      <a:pt x="32" y="32"/>
                      <a:pt x="65" y="64"/>
                      <a:pt x="122" y="75"/>
                    </a:cubicBezTo>
                    <a:cubicBezTo>
                      <a:pt x="179" y="86"/>
                      <a:pt x="297" y="80"/>
                      <a:pt x="345" y="68"/>
                    </a:cubicBezTo>
                    <a:cubicBezTo>
                      <a:pt x="393" y="56"/>
                      <a:pt x="403" y="28"/>
                      <a:pt x="413" y="0"/>
                    </a:cubicBez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56" name="Freeform 48"/>
              <p:cNvSpPr>
                <a:spLocks/>
              </p:cNvSpPr>
              <p:nvPr/>
            </p:nvSpPr>
            <p:spPr bwMode="auto">
              <a:xfrm>
                <a:off x="2277" y="3442"/>
                <a:ext cx="108" cy="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265"/>
                  </a:cxn>
                  <a:cxn ang="0">
                    <a:pos x="108" y="339"/>
                  </a:cxn>
                </a:cxnLst>
                <a:rect l="0" t="0" r="r" b="b"/>
                <a:pathLst>
                  <a:path w="108" h="339">
                    <a:moveTo>
                      <a:pt x="0" y="0"/>
                    </a:moveTo>
                    <a:cubicBezTo>
                      <a:pt x="18" y="104"/>
                      <a:pt x="36" y="209"/>
                      <a:pt x="54" y="265"/>
                    </a:cubicBezTo>
                    <a:cubicBezTo>
                      <a:pt x="72" y="321"/>
                      <a:pt x="90" y="330"/>
                      <a:pt x="108" y="339"/>
                    </a:cubicBez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9457" name="Group 49"/>
          <p:cNvGrpSpPr>
            <a:grpSpLocks/>
          </p:cNvGrpSpPr>
          <p:nvPr/>
        </p:nvGrpSpPr>
        <p:grpSpPr bwMode="auto">
          <a:xfrm>
            <a:off x="2160588" y="5764213"/>
            <a:ext cx="1722437" cy="1017587"/>
            <a:chOff x="2966" y="3541"/>
            <a:chExt cx="1085" cy="641"/>
          </a:xfrm>
        </p:grpSpPr>
        <p:grpSp>
          <p:nvGrpSpPr>
            <p:cNvPr id="529458" name="Group 50"/>
            <p:cNvGrpSpPr>
              <a:grpSpLocks/>
            </p:cNvGrpSpPr>
            <p:nvPr/>
          </p:nvGrpSpPr>
          <p:grpSpPr bwMode="auto">
            <a:xfrm>
              <a:off x="2966" y="3541"/>
              <a:ext cx="1085" cy="556"/>
              <a:chOff x="705" y="3293"/>
              <a:chExt cx="820" cy="556"/>
            </a:xfrm>
          </p:grpSpPr>
          <p:sp>
            <p:nvSpPr>
              <p:cNvPr id="529459" name="Line 51"/>
              <p:cNvSpPr>
                <a:spLocks noChangeShapeType="1"/>
              </p:cNvSpPr>
              <p:nvPr/>
            </p:nvSpPr>
            <p:spPr bwMode="auto">
              <a:xfrm flipV="1">
                <a:off x="752" y="3293"/>
                <a:ext cx="0" cy="556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60" name="Line 52"/>
              <p:cNvSpPr>
                <a:spLocks noChangeShapeType="1"/>
              </p:cNvSpPr>
              <p:nvPr/>
            </p:nvSpPr>
            <p:spPr bwMode="auto">
              <a:xfrm>
                <a:off x="705" y="3788"/>
                <a:ext cx="820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461" name="Group 53"/>
            <p:cNvGrpSpPr>
              <a:grpSpLocks/>
            </p:cNvGrpSpPr>
            <p:nvPr/>
          </p:nvGrpSpPr>
          <p:grpSpPr bwMode="auto">
            <a:xfrm>
              <a:off x="3311" y="3773"/>
              <a:ext cx="530" cy="264"/>
              <a:chOff x="751" y="3517"/>
              <a:chExt cx="530" cy="264"/>
            </a:xfrm>
          </p:grpSpPr>
          <p:sp>
            <p:nvSpPr>
              <p:cNvPr id="529462" name="Line 54"/>
              <p:cNvSpPr>
                <a:spLocks noChangeShapeType="1"/>
              </p:cNvSpPr>
              <p:nvPr/>
            </p:nvSpPr>
            <p:spPr bwMode="auto">
              <a:xfrm flipV="1">
                <a:off x="751" y="3517"/>
                <a:ext cx="225" cy="263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63" name="Line 55"/>
              <p:cNvSpPr>
                <a:spLocks noChangeShapeType="1"/>
              </p:cNvSpPr>
              <p:nvPr/>
            </p:nvSpPr>
            <p:spPr bwMode="auto">
              <a:xfrm>
                <a:off x="976" y="3517"/>
                <a:ext cx="305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64" name="Line 56"/>
              <p:cNvSpPr>
                <a:spLocks noChangeShapeType="1"/>
              </p:cNvSpPr>
              <p:nvPr/>
            </p:nvSpPr>
            <p:spPr bwMode="auto">
              <a:xfrm>
                <a:off x="1281" y="3517"/>
                <a:ext cx="0" cy="264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9465" name="Line 57"/>
            <p:cNvSpPr>
              <a:spLocks noChangeShapeType="1"/>
            </p:cNvSpPr>
            <p:nvPr/>
          </p:nvSpPr>
          <p:spPr bwMode="auto">
            <a:xfrm flipV="1">
              <a:off x="3307" y="4005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29466" name="Object 58"/>
            <p:cNvGraphicFramePr>
              <a:graphicFrameLocks noChangeAspect="1"/>
            </p:cNvGraphicFramePr>
            <p:nvPr/>
          </p:nvGraphicFramePr>
          <p:xfrm>
            <a:off x="3246" y="4040"/>
            <a:ext cx="129" cy="142"/>
          </p:xfrm>
          <a:graphic>
            <a:graphicData uri="http://schemas.openxmlformats.org/presentationml/2006/ole">
              <p:oleObj spid="_x0000_s529466" name="Equation" r:id="rId12" imgW="126720" imgH="139680" progId="Equation.3">
                <p:embed/>
              </p:oleObj>
            </a:graphicData>
          </a:graphic>
        </p:graphicFrame>
      </p:grpSp>
      <p:grpSp>
        <p:nvGrpSpPr>
          <p:cNvPr id="529467" name="Group 59"/>
          <p:cNvGrpSpPr>
            <a:grpSpLocks/>
          </p:cNvGrpSpPr>
          <p:nvPr/>
        </p:nvGrpSpPr>
        <p:grpSpPr bwMode="auto">
          <a:xfrm>
            <a:off x="5703888" y="5764213"/>
            <a:ext cx="1722437" cy="1017587"/>
            <a:chOff x="4400" y="3573"/>
            <a:chExt cx="1085" cy="641"/>
          </a:xfrm>
        </p:grpSpPr>
        <p:grpSp>
          <p:nvGrpSpPr>
            <p:cNvPr id="529468" name="Group 60"/>
            <p:cNvGrpSpPr>
              <a:grpSpLocks/>
            </p:cNvGrpSpPr>
            <p:nvPr/>
          </p:nvGrpSpPr>
          <p:grpSpPr bwMode="auto">
            <a:xfrm>
              <a:off x="4400" y="3573"/>
              <a:ext cx="1085" cy="556"/>
              <a:chOff x="705" y="3293"/>
              <a:chExt cx="820" cy="556"/>
            </a:xfrm>
          </p:grpSpPr>
          <p:sp>
            <p:nvSpPr>
              <p:cNvPr id="529469" name="Line 61"/>
              <p:cNvSpPr>
                <a:spLocks noChangeShapeType="1"/>
              </p:cNvSpPr>
              <p:nvPr/>
            </p:nvSpPr>
            <p:spPr bwMode="auto">
              <a:xfrm flipV="1">
                <a:off x="752" y="3293"/>
                <a:ext cx="0" cy="5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70" name="Line 62"/>
              <p:cNvSpPr>
                <a:spLocks noChangeShapeType="1"/>
              </p:cNvSpPr>
              <p:nvPr/>
            </p:nvSpPr>
            <p:spPr bwMode="auto">
              <a:xfrm>
                <a:off x="705" y="3788"/>
                <a:ext cx="8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471" name="Group 63"/>
            <p:cNvGrpSpPr>
              <a:grpSpLocks/>
            </p:cNvGrpSpPr>
            <p:nvPr/>
          </p:nvGrpSpPr>
          <p:grpSpPr bwMode="auto">
            <a:xfrm>
              <a:off x="4746" y="3715"/>
              <a:ext cx="684" cy="353"/>
              <a:chOff x="1701" y="3428"/>
              <a:chExt cx="684" cy="353"/>
            </a:xfrm>
          </p:grpSpPr>
          <p:sp>
            <p:nvSpPr>
              <p:cNvPr id="529472" name="Freeform 64"/>
              <p:cNvSpPr>
                <a:spLocks/>
              </p:cNvSpPr>
              <p:nvPr/>
            </p:nvSpPr>
            <p:spPr bwMode="auto">
              <a:xfrm>
                <a:off x="1701" y="3428"/>
                <a:ext cx="278" cy="353"/>
              </a:xfrm>
              <a:custGeom>
                <a:avLst/>
                <a:gdLst/>
                <a:ahLst/>
                <a:cxnLst>
                  <a:cxn ang="0">
                    <a:pos x="0" y="278"/>
                  </a:cxn>
                  <a:cxn ang="0">
                    <a:pos x="176" y="170"/>
                  </a:cxn>
                  <a:cxn ang="0">
                    <a:pos x="278" y="0"/>
                  </a:cxn>
                </a:cxnLst>
                <a:rect l="0" t="0" r="r" b="b"/>
                <a:pathLst>
                  <a:path w="278" h="278">
                    <a:moveTo>
                      <a:pt x="0" y="278"/>
                    </a:moveTo>
                    <a:cubicBezTo>
                      <a:pt x="65" y="247"/>
                      <a:pt x="130" y="216"/>
                      <a:pt x="176" y="170"/>
                    </a:cubicBezTo>
                    <a:cubicBezTo>
                      <a:pt x="222" y="124"/>
                      <a:pt x="250" y="62"/>
                      <a:pt x="278" y="0"/>
                    </a:cubicBez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73" name="Freeform 65"/>
              <p:cNvSpPr>
                <a:spLocks/>
              </p:cNvSpPr>
              <p:nvPr/>
            </p:nvSpPr>
            <p:spPr bwMode="auto">
              <a:xfrm>
                <a:off x="1979" y="3435"/>
                <a:ext cx="297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75"/>
                  </a:cxn>
                  <a:cxn ang="0">
                    <a:pos x="345" y="68"/>
                  </a:cxn>
                  <a:cxn ang="0">
                    <a:pos x="413" y="0"/>
                  </a:cxn>
                </a:cxnLst>
                <a:rect l="0" t="0" r="r" b="b"/>
                <a:pathLst>
                  <a:path w="413" h="86">
                    <a:moveTo>
                      <a:pt x="0" y="0"/>
                    </a:moveTo>
                    <a:cubicBezTo>
                      <a:pt x="32" y="32"/>
                      <a:pt x="65" y="64"/>
                      <a:pt x="122" y="75"/>
                    </a:cubicBezTo>
                    <a:cubicBezTo>
                      <a:pt x="179" y="86"/>
                      <a:pt x="297" y="80"/>
                      <a:pt x="345" y="68"/>
                    </a:cubicBezTo>
                    <a:cubicBezTo>
                      <a:pt x="393" y="56"/>
                      <a:pt x="403" y="28"/>
                      <a:pt x="413" y="0"/>
                    </a:cubicBez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74" name="Freeform 66"/>
              <p:cNvSpPr>
                <a:spLocks/>
              </p:cNvSpPr>
              <p:nvPr/>
            </p:nvSpPr>
            <p:spPr bwMode="auto">
              <a:xfrm>
                <a:off x="2277" y="3442"/>
                <a:ext cx="108" cy="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265"/>
                  </a:cxn>
                  <a:cxn ang="0">
                    <a:pos x="108" y="339"/>
                  </a:cxn>
                </a:cxnLst>
                <a:rect l="0" t="0" r="r" b="b"/>
                <a:pathLst>
                  <a:path w="108" h="339">
                    <a:moveTo>
                      <a:pt x="0" y="0"/>
                    </a:moveTo>
                    <a:cubicBezTo>
                      <a:pt x="18" y="104"/>
                      <a:pt x="36" y="209"/>
                      <a:pt x="54" y="265"/>
                    </a:cubicBezTo>
                    <a:cubicBezTo>
                      <a:pt x="72" y="321"/>
                      <a:pt x="90" y="330"/>
                      <a:pt x="108" y="339"/>
                    </a:cubicBezTo>
                  </a:path>
                </a:pathLst>
              </a:custGeom>
              <a:noFill/>
              <a:ln w="1905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9475" name="Line 67"/>
            <p:cNvSpPr>
              <a:spLocks noChangeShapeType="1"/>
            </p:cNvSpPr>
            <p:nvPr/>
          </p:nvSpPr>
          <p:spPr bwMode="auto">
            <a:xfrm flipV="1">
              <a:off x="4743" y="4037"/>
              <a:ext cx="0" cy="4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29476" name="Object 68"/>
            <p:cNvGraphicFramePr>
              <a:graphicFrameLocks noChangeAspect="1"/>
            </p:cNvGraphicFramePr>
            <p:nvPr/>
          </p:nvGraphicFramePr>
          <p:xfrm>
            <a:off x="4682" y="4072"/>
            <a:ext cx="129" cy="142"/>
          </p:xfrm>
          <a:graphic>
            <a:graphicData uri="http://schemas.openxmlformats.org/presentationml/2006/ole">
              <p:oleObj spid="_x0000_s529476" name="Equation" r:id="rId13" imgW="126720" imgH="139680" progId="Equation.3">
                <p:embed/>
              </p:oleObj>
            </a:graphicData>
          </a:graphic>
        </p:graphicFrame>
      </p:grpSp>
      <p:sp>
        <p:nvSpPr>
          <p:cNvPr id="529477" name="Line 69"/>
          <p:cNvSpPr>
            <a:spLocks noChangeShapeType="1"/>
          </p:cNvSpPr>
          <p:nvPr/>
        </p:nvSpPr>
        <p:spPr bwMode="auto">
          <a:xfrm>
            <a:off x="3927475" y="5356225"/>
            <a:ext cx="1398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78" name="Line 70"/>
          <p:cNvSpPr>
            <a:spLocks noChangeShapeType="1"/>
          </p:cNvSpPr>
          <p:nvPr/>
        </p:nvSpPr>
        <p:spPr bwMode="auto">
          <a:xfrm>
            <a:off x="3929063" y="6337300"/>
            <a:ext cx="1398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79" name="Rectangle 71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the filter looks in 2D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3788" y="99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3788" y="2971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971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3788" y="495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95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4495800" y="1563688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unprocessed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4495800" y="36576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lowpass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4495800" y="556260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highpass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990600"/>
            <a:ext cx="6096000" cy="1828800"/>
            <a:chOff x="240" y="624"/>
            <a:chExt cx="3840" cy="1152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40" y="624"/>
              <a:ext cx="2400" cy="1152"/>
              <a:chOff x="240" y="624"/>
              <a:chExt cx="2400" cy="1152"/>
            </a:xfrm>
          </p:grpSpPr>
          <p:pic>
            <p:nvPicPr>
              <p:cNvPr id="35855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0" y="624"/>
                <a:ext cx="1152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56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88" y="624"/>
                <a:ext cx="1152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854" name="Rectangle 16"/>
            <p:cNvSpPr>
              <a:spLocks noChangeArrowheads="1"/>
            </p:cNvSpPr>
            <p:nvPr/>
          </p:nvSpPr>
          <p:spPr bwMode="auto">
            <a:xfrm>
              <a:off x="2640" y="960"/>
              <a:ext cx="144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bandpass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86600" y="3505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spectra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V="1">
            <a:off x="5867400" y="2133600"/>
            <a:ext cx="11430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5562600" y="38862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5715000" y="4191000"/>
            <a:ext cx="12954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391400" cy="5029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Convolution 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5638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Our goal is now to approach the </a:t>
            </a:r>
            <a:r>
              <a:rPr lang="en-US" sz="1800" dirty="0" smtClean="0">
                <a:solidFill>
                  <a:srgbClr val="0070C0"/>
                </a:solidFill>
              </a:rPr>
              <a:t>most important</a:t>
            </a:r>
            <a:r>
              <a:rPr lang="en-US" sz="1800" dirty="0" smtClean="0"/>
              <a:t>  results of spectral processing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Convolution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413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Convolution of some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 f(x)</a:t>
            </a:r>
            <a:r>
              <a:rPr lang="en-US" smtClean="0"/>
              <a:t> with some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kernel g(x)</a:t>
            </a:r>
          </a:p>
        </p:txBody>
      </p:sp>
      <p:sp>
        <p:nvSpPr>
          <p:cNvPr id="37893" name="Line 10"/>
          <p:cNvSpPr>
            <a:spLocks noChangeShapeType="1"/>
          </p:cNvSpPr>
          <p:nvPr/>
        </p:nvSpPr>
        <p:spPr bwMode="auto">
          <a:xfrm>
            <a:off x="1717675" y="5640388"/>
            <a:ext cx="1676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11"/>
          <p:cNvSpPr>
            <a:spLocks noChangeShapeType="1"/>
          </p:cNvSpPr>
          <p:nvPr/>
        </p:nvSpPr>
        <p:spPr bwMode="auto">
          <a:xfrm>
            <a:off x="1793875" y="5183188"/>
            <a:ext cx="1588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AutoShape 12"/>
          <p:cNvSpPr>
            <a:spLocks noChangeArrowheads="1"/>
          </p:cNvSpPr>
          <p:nvPr/>
        </p:nvSpPr>
        <p:spPr bwMode="auto">
          <a:xfrm>
            <a:off x="1946275" y="5486400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13"/>
          <p:cNvSpPr>
            <a:spLocks noChangeArrowheads="1"/>
          </p:cNvSpPr>
          <p:nvPr/>
        </p:nvSpPr>
        <p:spPr bwMode="auto">
          <a:xfrm>
            <a:off x="2527300" y="5335588"/>
            <a:ext cx="76200" cy="3048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4"/>
          <p:cNvSpPr>
            <a:spLocks noChangeShapeType="1"/>
          </p:cNvSpPr>
          <p:nvPr/>
        </p:nvSpPr>
        <p:spPr bwMode="auto">
          <a:xfrm>
            <a:off x="3927475" y="5640388"/>
            <a:ext cx="990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5"/>
          <p:cNvSpPr>
            <a:spLocks noChangeShapeType="1"/>
          </p:cNvSpPr>
          <p:nvPr/>
        </p:nvSpPr>
        <p:spPr bwMode="auto">
          <a:xfrm>
            <a:off x="4460875" y="5106988"/>
            <a:ext cx="1588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AutoShape 16"/>
          <p:cNvSpPr>
            <a:spLocks noChangeArrowheads="1"/>
          </p:cNvSpPr>
          <p:nvPr/>
        </p:nvSpPr>
        <p:spPr bwMode="auto">
          <a:xfrm>
            <a:off x="4460875" y="5183188"/>
            <a:ext cx="76200" cy="4572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AutoShape 17"/>
          <p:cNvSpPr>
            <a:spLocks noChangeArrowheads="1"/>
          </p:cNvSpPr>
          <p:nvPr/>
        </p:nvSpPr>
        <p:spPr bwMode="auto">
          <a:xfrm rot="10800000">
            <a:off x="4537075" y="5641975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18"/>
          <p:cNvSpPr>
            <a:spLocks noChangeArrowheads="1"/>
          </p:cNvSpPr>
          <p:nvPr/>
        </p:nvSpPr>
        <p:spPr bwMode="auto">
          <a:xfrm rot="10800000">
            <a:off x="4384675" y="5641975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9"/>
          <p:cNvSpPr>
            <a:spLocks noChangeShapeType="1"/>
          </p:cNvSpPr>
          <p:nvPr/>
        </p:nvSpPr>
        <p:spPr bwMode="auto">
          <a:xfrm>
            <a:off x="5562600" y="5640388"/>
            <a:ext cx="1676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20"/>
          <p:cNvSpPr>
            <a:spLocks noChangeShapeType="1"/>
          </p:cNvSpPr>
          <p:nvPr/>
        </p:nvSpPr>
        <p:spPr bwMode="auto">
          <a:xfrm>
            <a:off x="5638800" y="5183188"/>
            <a:ext cx="1588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AutoShape 21"/>
          <p:cNvSpPr>
            <a:spLocks noChangeArrowheads="1"/>
          </p:cNvSpPr>
          <p:nvPr/>
        </p:nvSpPr>
        <p:spPr bwMode="auto">
          <a:xfrm>
            <a:off x="5791200" y="5486400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22"/>
          <p:cNvSpPr>
            <a:spLocks noChangeArrowheads="1"/>
          </p:cNvSpPr>
          <p:nvPr/>
        </p:nvSpPr>
        <p:spPr bwMode="auto">
          <a:xfrm>
            <a:off x="6373813" y="5335588"/>
            <a:ext cx="76200" cy="3048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23"/>
          <p:cNvSpPr>
            <a:spLocks noChangeArrowheads="1"/>
          </p:cNvSpPr>
          <p:nvPr/>
        </p:nvSpPr>
        <p:spPr bwMode="auto">
          <a:xfrm>
            <a:off x="5792788" y="5183188"/>
            <a:ext cx="76200" cy="4572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AutoShape 24"/>
          <p:cNvSpPr>
            <a:spLocks noChangeArrowheads="1"/>
          </p:cNvSpPr>
          <p:nvPr/>
        </p:nvSpPr>
        <p:spPr bwMode="auto">
          <a:xfrm rot="10800000">
            <a:off x="5868988" y="5641975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AutoShape 25"/>
          <p:cNvSpPr>
            <a:spLocks noChangeArrowheads="1"/>
          </p:cNvSpPr>
          <p:nvPr/>
        </p:nvSpPr>
        <p:spPr bwMode="auto">
          <a:xfrm rot="10800000">
            <a:off x="5716588" y="5641975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AutoShape 26"/>
          <p:cNvSpPr>
            <a:spLocks noChangeArrowheads="1"/>
          </p:cNvSpPr>
          <p:nvPr/>
        </p:nvSpPr>
        <p:spPr bwMode="auto">
          <a:xfrm>
            <a:off x="6373813" y="4724400"/>
            <a:ext cx="76200" cy="915988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AutoShape 27"/>
          <p:cNvSpPr>
            <a:spLocks noChangeArrowheads="1"/>
          </p:cNvSpPr>
          <p:nvPr/>
        </p:nvSpPr>
        <p:spPr bwMode="auto">
          <a:xfrm rot="10800000">
            <a:off x="6450013" y="5640388"/>
            <a:ext cx="76200" cy="3048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AutoShape 28"/>
          <p:cNvSpPr>
            <a:spLocks noChangeArrowheads="1"/>
          </p:cNvSpPr>
          <p:nvPr/>
        </p:nvSpPr>
        <p:spPr bwMode="auto">
          <a:xfrm rot="10800000">
            <a:off x="6297613" y="5640388"/>
            <a:ext cx="76200" cy="3048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Text Box 29"/>
          <p:cNvSpPr txBox="1">
            <a:spLocks noChangeArrowheads="1"/>
          </p:cNvSpPr>
          <p:nvPr/>
        </p:nvSpPr>
        <p:spPr bwMode="auto">
          <a:xfrm>
            <a:off x="3521075" y="5346700"/>
            <a:ext cx="3333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4996" rIns="89991" bIns="44996">
            <a:spAutoFit/>
          </a:bodyPr>
          <a:lstStyle/>
          <a:p>
            <a:pPr defTabSz="912813"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37913" name="Text Box 30"/>
          <p:cNvSpPr txBox="1">
            <a:spLocks noChangeArrowheads="1"/>
          </p:cNvSpPr>
          <p:nvPr/>
        </p:nvSpPr>
        <p:spPr bwMode="auto">
          <a:xfrm>
            <a:off x="5046663" y="5346700"/>
            <a:ext cx="3524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4996" rIns="89991" bIns="44996">
            <a:spAutoFit/>
          </a:bodyPr>
          <a:lstStyle/>
          <a:p>
            <a:pPr defTabSz="912813"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b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7914" name="AutoShape 31"/>
          <p:cNvSpPr>
            <a:spLocks noChangeArrowheads="1"/>
          </p:cNvSpPr>
          <p:nvPr/>
        </p:nvSpPr>
        <p:spPr bwMode="auto">
          <a:xfrm>
            <a:off x="3011488" y="5486400"/>
            <a:ext cx="77787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AutoShape 32"/>
          <p:cNvSpPr>
            <a:spLocks noChangeArrowheads="1"/>
          </p:cNvSpPr>
          <p:nvPr/>
        </p:nvSpPr>
        <p:spPr bwMode="auto">
          <a:xfrm>
            <a:off x="6746875" y="5486400"/>
            <a:ext cx="74613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AutoShape 33"/>
          <p:cNvSpPr>
            <a:spLocks noChangeArrowheads="1"/>
          </p:cNvSpPr>
          <p:nvPr/>
        </p:nvSpPr>
        <p:spPr bwMode="auto">
          <a:xfrm>
            <a:off x="3089275" y="5638800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AutoShape 34"/>
          <p:cNvSpPr>
            <a:spLocks noChangeArrowheads="1"/>
          </p:cNvSpPr>
          <p:nvPr/>
        </p:nvSpPr>
        <p:spPr bwMode="auto">
          <a:xfrm>
            <a:off x="6745288" y="5486400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AutoShape 35"/>
          <p:cNvSpPr>
            <a:spLocks noChangeArrowheads="1"/>
          </p:cNvSpPr>
          <p:nvPr/>
        </p:nvSpPr>
        <p:spPr bwMode="auto">
          <a:xfrm>
            <a:off x="6746875" y="5029200"/>
            <a:ext cx="74613" cy="6096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AutoShape 36"/>
          <p:cNvSpPr>
            <a:spLocks noChangeArrowheads="1"/>
          </p:cNvSpPr>
          <p:nvPr/>
        </p:nvSpPr>
        <p:spPr bwMode="auto">
          <a:xfrm rot="10800000">
            <a:off x="6821488" y="5640388"/>
            <a:ext cx="77787" cy="533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AutoShape 37"/>
          <p:cNvSpPr>
            <a:spLocks noChangeArrowheads="1"/>
          </p:cNvSpPr>
          <p:nvPr/>
        </p:nvSpPr>
        <p:spPr bwMode="auto">
          <a:xfrm rot="10800000">
            <a:off x="6670675" y="5641975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AutoShape 38"/>
          <p:cNvSpPr>
            <a:spLocks noChangeArrowheads="1"/>
          </p:cNvSpPr>
          <p:nvPr/>
        </p:nvSpPr>
        <p:spPr bwMode="auto">
          <a:xfrm rot="10800000">
            <a:off x="6899275" y="5489575"/>
            <a:ext cx="76200" cy="1524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922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62225"/>
            <a:ext cx="6400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3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4" name="Text Box 41"/>
          <p:cNvSpPr txBox="1">
            <a:spLocks noChangeArrowheads="1"/>
          </p:cNvSpPr>
          <p:nvPr/>
        </p:nvSpPr>
        <p:spPr bwMode="auto">
          <a:xfrm>
            <a:off x="7391400" y="2822575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Continuous</a:t>
            </a:r>
          </a:p>
        </p:txBody>
      </p:sp>
      <p:sp>
        <p:nvSpPr>
          <p:cNvPr id="37925" name="Text Box 42"/>
          <p:cNvSpPr txBox="1">
            <a:spLocks noChangeArrowheads="1"/>
          </p:cNvSpPr>
          <p:nvPr/>
        </p:nvSpPr>
        <p:spPr bwMode="auto">
          <a:xfrm>
            <a:off x="7467600" y="3657600"/>
            <a:ext cx="1196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Discrete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0800000" flipV="1">
            <a:off x="1676400" y="2133600"/>
            <a:ext cx="1371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 flipV="1">
            <a:off x="838200" y="1676400"/>
            <a:ext cx="4953000" cy="20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6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15" name="Text Box 37"/>
          <p:cNvSpPr txBox="1">
            <a:spLocks noChangeArrowheads="1"/>
          </p:cNvSpPr>
          <p:nvPr/>
        </p:nvSpPr>
        <p:spPr bwMode="auto">
          <a:xfrm>
            <a:off x="75120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Convolution in 2D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4413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62000" y="17526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581400" y="17526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447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5720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895600" y="2514600"/>
            <a:ext cx="5004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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629400" y="17526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162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51205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867400" y="2520950"/>
            <a:ext cx="425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=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762000" y="43434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3581400" y="43434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447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267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572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2895600" y="5105400"/>
            <a:ext cx="5004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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6629400" y="43434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70104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735965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5867400" y="5111750"/>
            <a:ext cx="425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=</a:t>
            </a: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41148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495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00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3810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4114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3962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038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Oval 35"/>
          <p:cNvSpPr>
            <a:spLocks noChangeArrowheads="1"/>
          </p:cNvSpPr>
          <p:nvPr/>
        </p:nvSpPr>
        <p:spPr bwMode="auto">
          <a:xfrm>
            <a:off x="43434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Text Box 38"/>
          <p:cNvSpPr txBox="1">
            <a:spLocks noChangeArrowheads="1"/>
          </p:cNvSpPr>
          <p:nvPr/>
        </p:nvSpPr>
        <p:spPr bwMode="auto">
          <a:xfrm>
            <a:off x="73152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49" name="Text Box 39"/>
          <p:cNvSpPr txBox="1">
            <a:spLocks noChangeArrowheads="1"/>
          </p:cNvSpPr>
          <p:nvPr/>
        </p:nvSpPr>
        <p:spPr bwMode="auto">
          <a:xfrm>
            <a:off x="766445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50" name="Text Box 40"/>
          <p:cNvSpPr txBox="1">
            <a:spLocks noChangeArrowheads="1"/>
          </p:cNvSpPr>
          <p:nvPr/>
        </p:nvSpPr>
        <p:spPr bwMode="auto">
          <a:xfrm>
            <a:off x="64770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51" name="Text Box 41"/>
          <p:cNvSpPr txBox="1">
            <a:spLocks noChangeArrowheads="1"/>
          </p:cNvSpPr>
          <p:nvPr/>
        </p:nvSpPr>
        <p:spPr bwMode="auto">
          <a:xfrm>
            <a:off x="68262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52" name="Text Box 42"/>
          <p:cNvSpPr txBox="1">
            <a:spLocks noChangeArrowheads="1"/>
          </p:cNvSpPr>
          <p:nvPr/>
        </p:nvSpPr>
        <p:spPr bwMode="auto">
          <a:xfrm>
            <a:off x="6705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53" name="Text Box 43"/>
          <p:cNvSpPr txBox="1">
            <a:spLocks noChangeArrowheads="1"/>
          </p:cNvSpPr>
          <p:nvPr/>
        </p:nvSpPr>
        <p:spPr bwMode="auto">
          <a:xfrm>
            <a:off x="705485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54" name="Text Box 44"/>
          <p:cNvSpPr txBox="1">
            <a:spLocks noChangeArrowheads="1"/>
          </p:cNvSpPr>
          <p:nvPr/>
        </p:nvSpPr>
        <p:spPr bwMode="auto">
          <a:xfrm>
            <a:off x="69342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8955" name="Text Box 45"/>
          <p:cNvSpPr txBox="1">
            <a:spLocks noChangeArrowheads="1"/>
          </p:cNvSpPr>
          <p:nvPr/>
        </p:nvSpPr>
        <p:spPr bwMode="auto">
          <a:xfrm>
            <a:off x="728345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5400" y="1219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962400" y="1219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kernel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010400" y="1219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Microscope </a:t>
            </a:r>
            <a:r>
              <a:rPr lang="en-US" dirty="0" smtClean="0">
                <a:solidFill>
                  <a:srgbClr val="FF0000"/>
                </a:solidFill>
              </a:rPr>
              <a:t>Point-Spread-Function</a:t>
            </a:r>
            <a:r>
              <a:rPr lang="en-US" dirty="0" smtClean="0"/>
              <a:t> is Convolution</a:t>
            </a:r>
          </a:p>
        </p:txBody>
      </p:sp>
      <p:pic>
        <p:nvPicPr>
          <p:cNvPr id="39939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57912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304800" y="62484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0" dirty="0">
                <a:solidFill>
                  <a:srgbClr val="FF0000"/>
                </a:solidFill>
                <a:latin typeface="Arial" pitchFamily="34" charset="0"/>
              </a:rPr>
              <a:t> Point-Spread-Function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Theorem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 </a:t>
            </a:r>
            <a:r>
              <a:rPr lang="en-US" b="1" dirty="0" smtClean="0">
                <a:sym typeface="Symbol" pitchFamily="18" charset="2"/>
              </a:rPr>
              <a:t></a:t>
            </a:r>
            <a:r>
              <a:rPr lang="en-US" dirty="0" smtClean="0"/>
              <a:t> g =       {FG}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f =             FG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G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l="59732"/>
          <a:stretch>
            <a:fillRect/>
          </a:stretch>
        </p:blipFill>
        <p:spPr bwMode="auto">
          <a:xfrm>
            <a:off x="1752600" y="1676400"/>
            <a:ext cx="6573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 l="59732"/>
          <a:stretch>
            <a:fillRect/>
          </a:stretch>
        </p:blipFill>
        <p:spPr bwMode="auto">
          <a:xfrm>
            <a:off x="1219200" y="2743200"/>
            <a:ext cx="7921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209800" y="2895600"/>
            <a:ext cx="1447800" cy="914400"/>
          </a:xfrm>
          <a:prstGeom prst="bracePair">
            <a:avLst>
              <a:gd name="adj" fmla="val 8333"/>
            </a:avLst>
          </a:prstGeom>
          <a:noFill/>
          <a:ln w="9525">
            <a:solidFill>
              <a:srgbClr val="67225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362200" y="3276600"/>
            <a:ext cx="1143000" cy="0"/>
          </a:xfrm>
          <a:prstGeom prst="line">
            <a:avLst/>
          </a:prstGeom>
          <a:noFill/>
          <a:ln w="9525">
            <a:solidFill>
              <a:srgbClr val="67225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4343400" y="1447800"/>
            <a:ext cx="411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itchFamily="34" charset="0"/>
              </a:rPr>
              <a:t>Convolution in image domain</a:t>
            </a:r>
          </a:p>
          <a:p>
            <a:r>
              <a:rPr lang="en-US" sz="2000" dirty="0">
                <a:latin typeface="Arial" pitchFamily="34" charset="0"/>
              </a:rPr>
              <a:t>Is equivalent to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multiplication in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fourier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domain</a:t>
            </a:r>
          </a:p>
        </p:txBody>
      </p:sp>
      <p:cxnSp>
        <p:nvCxnSpPr>
          <p:cNvPr id="10" name="Straight Arrow Connector 9"/>
          <p:cNvCxnSpPr>
            <a:stCxn id="40968" idx="1"/>
          </p:cNvCxnSpPr>
          <p:nvPr/>
        </p:nvCxnSpPr>
        <p:spPr bwMode="auto">
          <a:xfrm rot="10800000">
            <a:off x="3581400" y="1905006"/>
            <a:ext cx="762000" cy="506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3886200" y="3276600"/>
            <a:ext cx="762000" cy="330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81600" y="3200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derived from above because FG/G = F and f = F-1    (F)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81000" y="2590800"/>
            <a:ext cx="35052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l="59732"/>
          <a:stretch>
            <a:fillRect/>
          </a:stretch>
        </p:blipFill>
        <p:spPr bwMode="auto">
          <a:xfrm>
            <a:off x="6781800" y="3962400"/>
            <a:ext cx="6573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Lowpass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Filtering </a:t>
            </a:r>
            <a:r>
              <a:rPr lang="en-US" dirty="0" smtClean="0"/>
              <a:t>by Convolution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0" dirty="0">
                <a:solidFill>
                  <a:srgbClr val="672255"/>
                </a:solidFill>
                <a:latin typeface="Arial" pitchFamily="34" charset="0"/>
              </a:rPr>
              <a:t>f </a:t>
            </a:r>
            <a:r>
              <a:rPr lang="en-US" sz="3200" dirty="0">
                <a:solidFill>
                  <a:srgbClr val="672255"/>
                </a:solidFill>
                <a:latin typeface="Arial" pitchFamily="34" charset="0"/>
                <a:sym typeface="Symbol" pitchFamily="18" charset="2"/>
              </a:rPr>
              <a:t></a:t>
            </a:r>
            <a:r>
              <a:rPr lang="en-US" sz="3200" b="0" dirty="0">
                <a:solidFill>
                  <a:srgbClr val="672255"/>
                </a:solidFill>
                <a:latin typeface="Arial" pitchFamily="34" charset="0"/>
              </a:rPr>
              <a:t> g =       {FG}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solidFill>
                <a:srgbClr val="672255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0" dirty="0">
                <a:solidFill>
                  <a:srgbClr val="672255"/>
                </a:solidFill>
                <a:latin typeface="Arial" pitchFamily="34" charset="0"/>
              </a:rPr>
              <a:t>Camera shake</a:t>
            </a:r>
          </a:p>
          <a:p>
            <a:pPr marL="342900" indent="-342900">
              <a:spcBef>
                <a:spcPct val="20000"/>
              </a:spcBef>
            </a:pPr>
            <a:endParaRPr lang="en-US" b="0" dirty="0">
              <a:solidFill>
                <a:srgbClr val="672255"/>
              </a:solidFill>
              <a:latin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 l="59732"/>
          <a:stretch>
            <a:fillRect/>
          </a:stretch>
        </p:blipFill>
        <p:spPr bwMode="auto">
          <a:xfrm>
            <a:off x="1981200" y="1571625"/>
            <a:ext cx="7921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11"/>
          <p:cNvGraphicFramePr>
            <a:graphicFrameLocks noChangeAspect="1"/>
          </p:cNvGraphicFramePr>
          <p:nvPr>
            <p:ph idx="1"/>
          </p:nvPr>
        </p:nvGraphicFramePr>
        <p:xfrm>
          <a:off x="4800600" y="1371600"/>
          <a:ext cx="3638550" cy="2590800"/>
        </p:xfrm>
        <a:graphic>
          <a:graphicData uri="http://schemas.openxmlformats.org/presentationml/2006/ole">
            <p:oleObj spid="_x0000_s704514" name="Chart" r:id="rId5" imgW="3638550" imgH="2590800" progId="Excel.Sheet.8">
              <p:embed/>
            </p:oleObj>
          </a:graphicData>
        </a:graphic>
      </p:graphicFrame>
      <p:pic>
        <p:nvPicPr>
          <p:cNvPr id="11270" name="Picture 14" descr="gaus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191000"/>
            <a:ext cx="36671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962400"/>
            <a:ext cx="2981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2971800"/>
            <a:ext cx="29718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showed examples of this using standard convolution, but it is done in modern equipment through digitally calculated FFT and IFFT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4419600"/>
            <a:ext cx="16002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2D </a:t>
            </a:r>
            <a:r>
              <a:rPr lang="en-US" dirty="0" err="1" smtClean="0"/>
              <a:t>gaussian</a:t>
            </a:r>
            <a:r>
              <a:rPr lang="en-US" dirty="0" smtClean="0"/>
              <a:t> is example of kernel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6172200"/>
            <a:ext cx="16002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2D </a:t>
            </a:r>
            <a:r>
              <a:rPr lang="en-US" dirty="0" err="1" smtClean="0"/>
              <a:t>gaussian</a:t>
            </a:r>
            <a:r>
              <a:rPr lang="en-US" dirty="0" smtClean="0"/>
              <a:t> as a matrix of a kernel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Lens Performs Fourier Transform</a:t>
            </a:r>
          </a:p>
        </p:txBody>
      </p:sp>
      <p:pic>
        <p:nvPicPr>
          <p:cNvPr id="45059" name="Picture 5" descr="723px-Simple-TEM-beam-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53863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76400"/>
            <a:ext cx="3352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Contrast Theory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4418013"/>
            <a:ext cx="8604250" cy="1295400"/>
            <a:chOff x="144" y="2783"/>
            <a:chExt cx="5420" cy="816"/>
          </a:xfrm>
        </p:grpSpPr>
        <p:sp>
          <p:nvSpPr>
            <p:cNvPr id="41996" name="Text Box 6"/>
            <p:cNvSpPr txBox="1">
              <a:spLocks noChangeArrowheads="1"/>
            </p:cNvSpPr>
            <p:nvPr/>
          </p:nvSpPr>
          <p:spPr bwMode="auto">
            <a:xfrm>
              <a:off x="144" y="2783"/>
              <a:ext cx="14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observed image</a:t>
              </a:r>
            </a:p>
          </p:txBody>
        </p:sp>
        <p:sp>
          <p:nvSpPr>
            <p:cNvPr id="41997" name="Text Box 7"/>
            <p:cNvSpPr txBox="1">
              <a:spLocks noChangeArrowheads="1"/>
            </p:cNvSpPr>
            <p:nvPr/>
          </p:nvSpPr>
          <p:spPr bwMode="auto">
            <a:xfrm>
              <a:off x="926" y="3023"/>
              <a:ext cx="17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f(x) for true particle</a:t>
              </a:r>
            </a:p>
          </p:txBody>
        </p:sp>
        <p:sp>
          <p:nvSpPr>
            <p:cNvPr id="41998" name="Text Box 8"/>
            <p:cNvSpPr txBox="1">
              <a:spLocks noChangeArrowheads="1"/>
            </p:cNvSpPr>
            <p:nvPr/>
          </p:nvSpPr>
          <p:spPr bwMode="auto">
            <a:xfrm>
              <a:off x="2016" y="3311"/>
              <a:ext cx="19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point-spread function</a:t>
              </a:r>
            </a:p>
          </p:txBody>
        </p:sp>
        <p:sp>
          <p:nvSpPr>
            <p:cNvPr id="41999" name="Text Box 9"/>
            <p:cNvSpPr txBox="1">
              <a:spLocks noChangeArrowheads="1"/>
            </p:cNvSpPr>
            <p:nvPr/>
          </p:nvSpPr>
          <p:spPr bwMode="auto">
            <a:xfrm>
              <a:off x="3335" y="3023"/>
              <a:ext cx="16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Arial" pitchFamily="34" charset="0"/>
                </a:rPr>
                <a:t>envelope function</a:t>
              </a:r>
            </a:p>
          </p:txBody>
        </p:sp>
        <p:sp>
          <p:nvSpPr>
            <p:cNvPr id="42000" name="Text Box 10"/>
            <p:cNvSpPr txBox="1">
              <a:spLocks noChangeArrowheads="1"/>
            </p:cNvSpPr>
            <p:nvPr/>
          </p:nvSpPr>
          <p:spPr bwMode="auto">
            <a:xfrm>
              <a:off x="4988" y="2783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Arial" pitchFamily="34" charset="0"/>
                </a:rPr>
                <a:t>noise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69863" y="2590800"/>
            <a:ext cx="8669337" cy="1752600"/>
            <a:chOff x="107" y="1632"/>
            <a:chExt cx="5461" cy="1104"/>
          </a:xfrm>
        </p:grpSpPr>
        <p:sp>
          <p:nvSpPr>
            <p:cNvPr id="41993" name="Rectangle 5"/>
            <p:cNvSpPr>
              <a:spLocks noChangeArrowheads="1"/>
            </p:cNvSpPr>
            <p:nvPr/>
          </p:nvSpPr>
          <p:spPr bwMode="auto">
            <a:xfrm>
              <a:off x="107" y="2332"/>
              <a:ext cx="54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latin typeface="Comic Sans MS" pitchFamily="66" charset="0"/>
                </a:rPr>
                <a:t>obs(x) = f(x) </a:t>
              </a:r>
              <a:r>
                <a:rPr lang="en-US" sz="3600">
                  <a:latin typeface="Comic Sans MS" pitchFamily="66" charset="0"/>
                  <a:sym typeface="Symbol" pitchFamily="18" charset="2"/>
                </a:rPr>
                <a:t> </a:t>
              </a:r>
              <a:r>
                <a:rPr lang="en-US" sz="3600">
                  <a:latin typeface="Comic Sans MS" pitchFamily="66" charset="0"/>
                </a:rPr>
                <a:t>psf(x) </a:t>
              </a:r>
              <a:r>
                <a:rPr lang="en-US" sz="3600">
                  <a:latin typeface="Comic Sans MS" pitchFamily="66" charset="0"/>
                  <a:sym typeface="Symbol" pitchFamily="18" charset="2"/>
                </a:rPr>
                <a:t> </a:t>
              </a:r>
              <a:r>
                <a:rPr lang="en-US" sz="3600">
                  <a:latin typeface="Comic Sans MS" pitchFamily="66" charset="0"/>
                </a:rPr>
                <a:t>env(x) + n(x)</a:t>
              </a:r>
            </a:p>
          </p:txBody>
        </p:sp>
        <p:sp>
          <p:nvSpPr>
            <p:cNvPr id="41994" name="Line 12"/>
            <p:cNvSpPr>
              <a:spLocks noChangeShapeType="1"/>
            </p:cNvSpPr>
            <p:nvPr/>
          </p:nvSpPr>
          <p:spPr bwMode="auto">
            <a:xfrm flipV="1">
              <a:off x="816" y="163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Text Box 13"/>
            <p:cNvSpPr txBox="1">
              <a:spLocks noChangeArrowheads="1"/>
            </p:cNvSpPr>
            <p:nvPr/>
          </p:nvSpPr>
          <p:spPr bwMode="auto">
            <a:xfrm>
              <a:off x="820" y="1824"/>
              <a:ext cx="28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</a:rPr>
                <a:t>Incoherant average of transform</a:t>
              </a:r>
            </a:p>
          </p:txBody>
        </p:sp>
      </p:grpSp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2286000" y="2025650"/>
            <a:ext cx="6229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F</a:t>
            </a:r>
            <a:r>
              <a:rPr lang="en-US" sz="3600" baseline="30000" dirty="0">
                <a:latin typeface="Comic Sans MS" pitchFamily="66" charset="0"/>
              </a:rPr>
              <a:t>2</a:t>
            </a:r>
            <a:r>
              <a:rPr lang="en-US" sz="3600" dirty="0">
                <a:latin typeface="Comic Sans MS" pitchFamily="66" charset="0"/>
              </a:rPr>
              <a:t>(s) CTF</a:t>
            </a:r>
            <a:r>
              <a:rPr lang="en-US" sz="3600" baseline="30000" dirty="0">
                <a:latin typeface="Comic Sans MS" pitchFamily="66" charset="0"/>
              </a:rPr>
              <a:t>2</a:t>
            </a:r>
            <a:r>
              <a:rPr lang="en-US" sz="3600" dirty="0">
                <a:latin typeface="Comic Sans MS" pitchFamily="66" charset="0"/>
              </a:rPr>
              <a:t>(s) Env</a:t>
            </a:r>
            <a:r>
              <a:rPr lang="en-US" sz="3600" baseline="30000" dirty="0">
                <a:latin typeface="Comic Sans MS" pitchFamily="66" charset="0"/>
              </a:rPr>
              <a:t>2</a:t>
            </a:r>
            <a:r>
              <a:rPr lang="en-US" sz="3600" dirty="0">
                <a:latin typeface="Comic Sans MS" pitchFamily="66" charset="0"/>
              </a:rPr>
              <a:t>(s) 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sz="3600" dirty="0">
                <a:latin typeface="Comic Sans MS" pitchFamily="66" charset="0"/>
              </a:rPr>
              <a:t> N</a:t>
            </a:r>
            <a:r>
              <a:rPr lang="en-US" sz="3600" baseline="30000" dirty="0">
                <a:latin typeface="Comic Sans MS" pitchFamily="66" charset="0"/>
              </a:rPr>
              <a:t>2</a:t>
            </a:r>
            <a:r>
              <a:rPr lang="en-US" sz="3600" dirty="0">
                <a:latin typeface="Comic Sans MS" pitchFamily="66" charset="0"/>
              </a:rPr>
              <a:t>(s)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1258887"/>
            <a:ext cx="2192338" cy="1484313"/>
            <a:chOff x="144" y="864"/>
            <a:chExt cx="1381" cy="935"/>
          </a:xfrm>
        </p:grpSpPr>
        <p:sp>
          <p:nvSpPr>
            <p:cNvPr id="41991" name="Text Box 11"/>
            <p:cNvSpPr txBox="1">
              <a:spLocks noChangeArrowheads="1"/>
            </p:cNvSpPr>
            <p:nvPr/>
          </p:nvSpPr>
          <p:spPr bwMode="auto">
            <a:xfrm>
              <a:off x="144" y="864"/>
              <a:ext cx="128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Arial" pitchFamily="34" charset="0"/>
                </a:rPr>
                <a:t>Power spectrum</a:t>
              </a:r>
            </a:p>
          </p:txBody>
        </p:sp>
        <p:sp>
          <p:nvSpPr>
            <p:cNvPr id="41992" name="Rectangle 16"/>
            <p:cNvSpPr>
              <a:spLocks noChangeArrowheads="1"/>
            </p:cNvSpPr>
            <p:nvPr/>
          </p:nvSpPr>
          <p:spPr bwMode="auto">
            <a:xfrm>
              <a:off x="624" y="1276"/>
              <a:ext cx="90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>
                  <a:latin typeface="Comic Sans MS" pitchFamily="66" charset="0"/>
                </a:rPr>
                <a:t>PS =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>
            <a:off x="762000" y="15240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6972300" y="3162300"/>
            <a:ext cx="1295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219700" y="3162300"/>
            <a:ext cx="1295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3619500" y="3009900"/>
            <a:ext cx="1295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2019300" y="3086100"/>
            <a:ext cx="1295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7772400" y="4267200"/>
            <a:ext cx="304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 flipV="1">
            <a:off x="5905500" y="4381500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3810000" y="4648200"/>
            <a:ext cx="990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2019300" y="4381500"/>
            <a:ext cx="533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876300" y="4305300"/>
            <a:ext cx="152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Gibbs Ringing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905000"/>
            <a:ext cx="3810000" cy="4114800"/>
          </a:xfrm>
        </p:spPr>
        <p:txBody>
          <a:bodyPr/>
          <a:lstStyle/>
          <a:p>
            <a:pPr eaLnBrk="1" hangingPunct="1"/>
            <a:r>
              <a:rPr lang="en-US" smtClean="0"/>
              <a:t>5 waves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25 waves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125 waves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382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572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2590800" y="5867400"/>
            <a:ext cx="1295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886200" y="6096000"/>
            <a:ext cx="358140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Even with 125 waves we still have some small Gibbs Ringing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MS PGothic" pitchFamily="34" charset="-128"/>
              </a:rPr>
              <a:t>Example of </a:t>
            </a:r>
            <a:r>
              <a:rPr lang="en-US" altLang="ja-JP" sz="3600" dirty="0" smtClean="0">
                <a:ea typeface="MS PGothic" pitchFamily="34" charset="-128"/>
              </a:rPr>
              <a:t>LSIS: </a:t>
            </a:r>
            <a:r>
              <a:rPr lang="en-US" altLang="ja-JP" sz="3600" dirty="0" smtClean="0">
                <a:solidFill>
                  <a:srgbClr val="FF0000"/>
                </a:solidFill>
                <a:ea typeface="MS PGothic" pitchFamily="34" charset="-128"/>
              </a:rPr>
              <a:t>ideal lens</a:t>
            </a:r>
            <a:endParaRPr lang="en-US" altLang="ja-JP" sz="36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3805238" y="2012950"/>
            <a:ext cx="4821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Defocused image ( </a:t>
            </a:r>
            <a:r>
              <a:rPr lang="en-US" altLang="ja-JP" sz="2400" i="1" dirty="0">
                <a:solidFill>
                  <a:srgbClr val="FF0000"/>
                </a:solidFill>
                <a:ea typeface="MS PGothic" pitchFamily="34" charset="-128"/>
              </a:rPr>
              <a:t>g 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) </a:t>
            </a:r>
            <a:r>
              <a:rPr lang="en-US" altLang="ja-JP" sz="2400" dirty="0">
                <a:ea typeface="MS PGothic" pitchFamily="34" charset="-128"/>
              </a:rPr>
              <a:t>is a processed version of the </a:t>
            </a:r>
            <a:r>
              <a:rPr lang="en-US" altLang="ja-JP" sz="2400" dirty="0">
                <a:solidFill>
                  <a:srgbClr val="00B0F0"/>
                </a:solidFill>
                <a:ea typeface="MS PGothic" pitchFamily="34" charset="-128"/>
              </a:rPr>
              <a:t>focused image ( </a:t>
            </a:r>
            <a:r>
              <a:rPr lang="en-US" altLang="ja-JP" sz="2400" i="1" dirty="0">
                <a:solidFill>
                  <a:srgbClr val="00B0F0"/>
                </a:solidFill>
                <a:ea typeface="MS PGothic" pitchFamily="34" charset="-128"/>
              </a:rPr>
              <a:t>f </a:t>
            </a:r>
            <a:r>
              <a:rPr lang="en-US" altLang="ja-JP" sz="2400" dirty="0">
                <a:solidFill>
                  <a:srgbClr val="00B0F0"/>
                </a:solidFill>
                <a:ea typeface="MS PGothic" pitchFamily="34" charset="-128"/>
              </a:rPr>
              <a:t>)</a:t>
            </a:r>
          </a:p>
        </p:txBody>
      </p:sp>
      <p:grpSp>
        <p:nvGrpSpPr>
          <p:cNvPr id="531460" name="Group 4"/>
          <p:cNvGrpSpPr>
            <a:grpSpLocks/>
          </p:cNvGrpSpPr>
          <p:nvPr/>
        </p:nvGrpSpPr>
        <p:grpSpPr bwMode="auto">
          <a:xfrm>
            <a:off x="811213" y="1527175"/>
            <a:ext cx="2716212" cy="2335213"/>
            <a:chOff x="511" y="983"/>
            <a:chExt cx="1711" cy="1471"/>
          </a:xfrm>
        </p:grpSpPr>
        <p:sp>
          <p:nvSpPr>
            <p:cNvPr id="531461" name="Line 5"/>
            <p:cNvSpPr>
              <a:spLocks noChangeShapeType="1"/>
            </p:cNvSpPr>
            <p:nvPr/>
          </p:nvSpPr>
          <p:spPr bwMode="auto">
            <a:xfrm>
              <a:off x="592" y="1143"/>
              <a:ext cx="0" cy="10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462" name="Line 6"/>
            <p:cNvSpPr>
              <a:spLocks noChangeShapeType="1"/>
            </p:cNvSpPr>
            <p:nvPr/>
          </p:nvSpPr>
          <p:spPr bwMode="auto">
            <a:xfrm>
              <a:off x="920" y="1143"/>
              <a:ext cx="0" cy="10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1463" name="Group 7"/>
            <p:cNvGrpSpPr>
              <a:grpSpLocks/>
            </p:cNvGrpSpPr>
            <p:nvPr/>
          </p:nvGrpSpPr>
          <p:grpSpPr bwMode="auto">
            <a:xfrm>
              <a:off x="1511" y="1018"/>
              <a:ext cx="577" cy="1347"/>
              <a:chOff x="1263" y="2128"/>
              <a:chExt cx="916" cy="1637"/>
            </a:xfrm>
          </p:grpSpPr>
          <p:sp>
            <p:nvSpPr>
              <p:cNvPr id="531464" name="AutoShape 8"/>
              <p:cNvSpPr>
                <a:spLocks noChangeArrowheads="1"/>
              </p:cNvSpPr>
              <p:nvPr/>
            </p:nvSpPr>
            <p:spPr bwMode="auto">
              <a:xfrm rot="5400000">
                <a:off x="1064" y="2651"/>
                <a:ext cx="1637" cy="592"/>
              </a:xfrm>
              <a:custGeom>
                <a:avLst/>
                <a:gdLst>
                  <a:gd name="G0" fmla="+- 10800 0 0"/>
                  <a:gd name="G1" fmla="+- 2161387 0 0"/>
                  <a:gd name="G2" fmla="+- 0 0 2161387"/>
                  <a:gd name="T0" fmla="*/ 0 256 1"/>
                  <a:gd name="T1" fmla="*/ 180 256 1"/>
                  <a:gd name="G3" fmla="+- 2161387 T0 T1"/>
                  <a:gd name="T2" fmla="*/ 0 256 1"/>
                  <a:gd name="T3" fmla="*/ 90 256 1"/>
                  <a:gd name="G4" fmla="+- 2161387 T2 T3"/>
                  <a:gd name="G5" fmla="*/ G4 2 1"/>
                  <a:gd name="T4" fmla="*/ 90 256 1"/>
                  <a:gd name="T5" fmla="*/ 0 256 1"/>
                  <a:gd name="G6" fmla="+- 2161387 T4 T5"/>
                  <a:gd name="G7" fmla="*/ G6 2 1"/>
                  <a:gd name="G8" fmla="abs 216138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2161387"/>
                  <a:gd name="G21" fmla="sin G19 2161387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2161387"/>
                  <a:gd name="G29" fmla="sin 10800 2161387"/>
                  <a:gd name="G30" fmla="sin 10800 216138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2161387 G34 0"/>
                  <a:gd name="G36" fmla="?: G6 G35 G31"/>
                  <a:gd name="G37" fmla="+- 21600 0 G36"/>
                  <a:gd name="G38" fmla="?: G4 0 G33"/>
                  <a:gd name="G39" fmla="?: 216138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9859 w 21600"/>
                  <a:gd name="T15" fmla="*/ 16678 h 21600"/>
                  <a:gd name="T16" fmla="*/ 10800 w 21600"/>
                  <a:gd name="T17" fmla="*/ 21600 h 21600"/>
                  <a:gd name="T18" fmla="*/ 1741 w 21600"/>
                  <a:gd name="T19" fmla="*/ 1667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859" y="16678"/>
                    </a:moveTo>
                    <a:cubicBezTo>
                      <a:pt x="17868" y="19747"/>
                      <a:pt x="14458" y="21599"/>
                      <a:pt x="10800" y="21600"/>
                    </a:cubicBezTo>
                    <a:cubicBezTo>
                      <a:pt x="7141" y="21600"/>
                      <a:pt x="3731" y="19747"/>
                      <a:pt x="1740" y="16678"/>
                    </a:cubicBezTo>
                    <a:cubicBezTo>
                      <a:pt x="3731" y="19747"/>
                      <a:pt x="7141" y="21600"/>
                      <a:pt x="10800" y="21600"/>
                    </a:cubicBezTo>
                    <a:cubicBezTo>
                      <a:pt x="14458" y="21599"/>
                      <a:pt x="17868" y="19747"/>
                      <a:pt x="19859" y="1667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465" name="AutoShape 9"/>
              <p:cNvSpPr>
                <a:spLocks noChangeArrowheads="1"/>
              </p:cNvSpPr>
              <p:nvPr/>
            </p:nvSpPr>
            <p:spPr bwMode="auto">
              <a:xfrm rot="16200000" flipH="1">
                <a:off x="740" y="2651"/>
                <a:ext cx="1637" cy="592"/>
              </a:xfrm>
              <a:custGeom>
                <a:avLst/>
                <a:gdLst>
                  <a:gd name="G0" fmla="+- 10800 0 0"/>
                  <a:gd name="G1" fmla="+- 2161387 0 0"/>
                  <a:gd name="G2" fmla="+- 0 0 2161387"/>
                  <a:gd name="T0" fmla="*/ 0 256 1"/>
                  <a:gd name="T1" fmla="*/ 180 256 1"/>
                  <a:gd name="G3" fmla="+- 2161387 T0 T1"/>
                  <a:gd name="T2" fmla="*/ 0 256 1"/>
                  <a:gd name="T3" fmla="*/ 90 256 1"/>
                  <a:gd name="G4" fmla="+- 2161387 T2 T3"/>
                  <a:gd name="G5" fmla="*/ G4 2 1"/>
                  <a:gd name="T4" fmla="*/ 90 256 1"/>
                  <a:gd name="T5" fmla="*/ 0 256 1"/>
                  <a:gd name="G6" fmla="+- 2161387 T4 T5"/>
                  <a:gd name="G7" fmla="*/ G6 2 1"/>
                  <a:gd name="G8" fmla="abs 216138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2161387"/>
                  <a:gd name="G21" fmla="sin G19 2161387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2161387"/>
                  <a:gd name="G29" fmla="sin 10800 2161387"/>
                  <a:gd name="G30" fmla="sin 10800 216138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2161387 G34 0"/>
                  <a:gd name="G36" fmla="?: G6 G35 G31"/>
                  <a:gd name="G37" fmla="+- 21600 0 G36"/>
                  <a:gd name="G38" fmla="?: G4 0 G33"/>
                  <a:gd name="G39" fmla="?: 216138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9859 w 21600"/>
                  <a:gd name="T15" fmla="*/ 16678 h 21600"/>
                  <a:gd name="T16" fmla="*/ 10800 w 21600"/>
                  <a:gd name="T17" fmla="*/ 21600 h 21600"/>
                  <a:gd name="T18" fmla="*/ 1741 w 21600"/>
                  <a:gd name="T19" fmla="*/ 1667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859" y="16678"/>
                    </a:moveTo>
                    <a:cubicBezTo>
                      <a:pt x="17868" y="19747"/>
                      <a:pt x="14458" y="21599"/>
                      <a:pt x="10800" y="21600"/>
                    </a:cubicBezTo>
                    <a:cubicBezTo>
                      <a:pt x="7141" y="21600"/>
                      <a:pt x="3731" y="19747"/>
                      <a:pt x="1740" y="16678"/>
                    </a:cubicBezTo>
                    <a:cubicBezTo>
                      <a:pt x="3731" y="19747"/>
                      <a:pt x="7141" y="21600"/>
                      <a:pt x="10800" y="21600"/>
                    </a:cubicBezTo>
                    <a:cubicBezTo>
                      <a:pt x="14458" y="21599"/>
                      <a:pt x="17868" y="19747"/>
                      <a:pt x="19859" y="1667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1466" name="Line 10"/>
            <p:cNvSpPr>
              <a:spLocks noChangeShapeType="1"/>
            </p:cNvSpPr>
            <p:nvPr/>
          </p:nvSpPr>
          <p:spPr bwMode="auto">
            <a:xfrm flipV="1">
              <a:off x="1795" y="983"/>
              <a:ext cx="427" cy="149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467" name="Line 11"/>
            <p:cNvSpPr>
              <a:spLocks noChangeShapeType="1"/>
            </p:cNvSpPr>
            <p:nvPr/>
          </p:nvSpPr>
          <p:spPr bwMode="auto">
            <a:xfrm flipV="1">
              <a:off x="1793" y="2105"/>
              <a:ext cx="427" cy="149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468" name="Line 12"/>
            <p:cNvSpPr>
              <a:spLocks noChangeShapeType="1"/>
            </p:cNvSpPr>
            <p:nvPr/>
          </p:nvSpPr>
          <p:spPr bwMode="auto">
            <a:xfrm flipH="1">
              <a:off x="596" y="1132"/>
              <a:ext cx="1199" cy="1057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469" name="Line 13"/>
            <p:cNvSpPr>
              <a:spLocks noChangeShapeType="1"/>
            </p:cNvSpPr>
            <p:nvPr/>
          </p:nvSpPr>
          <p:spPr bwMode="auto">
            <a:xfrm flipH="1" flipV="1">
              <a:off x="590" y="1776"/>
              <a:ext cx="1206" cy="47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31470" name="Object 14"/>
            <p:cNvGraphicFramePr>
              <a:graphicFrameLocks noChangeAspect="1"/>
            </p:cNvGraphicFramePr>
            <p:nvPr/>
          </p:nvGraphicFramePr>
          <p:xfrm>
            <a:off x="511" y="2237"/>
            <a:ext cx="157" cy="185"/>
          </p:xfrm>
          <a:graphic>
            <a:graphicData uri="http://schemas.openxmlformats.org/presentationml/2006/ole">
              <p:oleObj spid="_x0000_s531470" name="Equation" r:id="rId4" imgW="139680" imgH="164880" progId="Equation.3">
                <p:embed/>
              </p:oleObj>
            </a:graphicData>
          </a:graphic>
        </p:graphicFrame>
        <p:graphicFrame>
          <p:nvGraphicFramePr>
            <p:cNvPr id="531471" name="Object 15"/>
            <p:cNvGraphicFramePr>
              <a:graphicFrameLocks noChangeAspect="1"/>
            </p:cNvGraphicFramePr>
            <p:nvPr/>
          </p:nvGraphicFramePr>
          <p:xfrm>
            <a:off x="840" y="2227"/>
            <a:ext cx="172" cy="227"/>
          </p:xfrm>
          <a:graphic>
            <a:graphicData uri="http://schemas.openxmlformats.org/presentationml/2006/ole">
              <p:oleObj spid="_x0000_s531471" name="Equation" r:id="rId5" imgW="152280" imgH="203040" progId="Equation.3">
                <p:embed/>
              </p:oleObj>
            </a:graphicData>
          </a:graphic>
        </p:graphicFrame>
        <p:sp>
          <p:nvSpPr>
            <p:cNvPr id="531472" name="Line 16"/>
            <p:cNvSpPr>
              <a:spLocks noChangeShapeType="1"/>
            </p:cNvSpPr>
            <p:nvPr/>
          </p:nvSpPr>
          <p:spPr bwMode="auto">
            <a:xfrm>
              <a:off x="590" y="1775"/>
              <a:ext cx="0" cy="42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1473" name="Text Box 17"/>
          <p:cNvSpPr txBox="1">
            <a:spLocks noChangeArrowheads="1"/>
          </p:cNvSpPr>
          <p:nvPr/>
        </p:nvSpPr>
        <p:spPr bwMode="auto">
          <a:xfrm>
            <a:off x="915988" y="4183063"/>
            <a:ext cx="3230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u="sng">
                <a:ea typeface="MS PGothic" pitchFamily="34" charset="-128"/>
              </a:rPr>
              <a:t>Ideal lens is a LSIS</a:t>
            </a:r>
          </a:p>
        </p:txBody>
      </p:sp>
      <p:grpSp>
        <p:nvGrpSpPr>
          <p:cNvPr id="531474" name="Group 18"/>
          <p:cNvGrpSpPr>
            <a:grpSpLocks/>
          </p:cNvGrpSpPr>
          <p:nvPr/>
        </p:nvGrpSpPr>
        <p:grpSpPr bwMode="auto">
          <a:xfrm>
            <a:off x="4252913" y="4154488"/>
            <a:ext cx="3489325" cy="601662"/>
            <a:chOff x="2593" y="2480"/>
            <a:chExt cx="2198" cy="379"/>
          </a:xfrm>
        </p:grpSpPr>
        <p:graphicFrame>
          <p:nvGraphicFramePr>
            <p:cNvPr id="531475" name="Object 19"/>
            <p:cNvGraphicFramePr>
              <a:graphicFrameLocks noChangeAspect="1"/>
            </p:cNvGraphicFramePr>
            <p:nvPr/>
          </p:nvGraphicFramePr>
          <p:xfrm>
            <a:off x="2593" y="2523"/>
            <a:ext cx="448" cy="292"/>
          </p:xfrm>
          <a:graphic>
            <a:graphicData uri="http://schemas.openxmlformats.org/presentationml/2006/ole">
              <p:oleObj spid="_x0000_s531475" name="Equation" r:id="rId6" imgW="330120" imgH="215640" progId="Equation.3">
                <p:embed/>
              </p:oleObj>
            </a:graphicData>
          </a:graphic>
        </p:graphicFrame>
        <p:grpSp>
          <p:nvGrpSpPr>
            <p:cNvPr id="531476" name="Group 20"/>
            <p:cNvGrpSpPr>
              <a:grpSpLocks/>
            </p:cNvGrpSpPr>
            <p:nvPr/>
          </p:nvGrpSpPr>
          <p:grpSpPr bwMode="auto">
            <a:xfrm>
              <a:off x="3116" y="2480"/>
              <a:ext cx="1194" cy="379"/>
              <a:chOff x="1451" y="2003"/>
              <a:chExt cx="1344" cy="427"/>
            </a:xfrm>
          </p:grpSpPr>
          <p:sp>
            <p:nvSpPr>
              <p:cNvPr id="531477" name="Rectangle 21"/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478" name="Line 22"/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79" name="Line 23"/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31480" name="Object 24"/>
            <p:cNvGraphicFramePr>
              <a:graphicFrameLocks noChangeAspect="1"/>
            </p:cNvGraphicFramePr>
            <p:nvPr/>
          </p:nvGraphicFramePr>
          <p:xfrm>
            <a:off x="4361" y="2524"/>
            <a:ext cx="430" cy="292"/>
          </p:xfrm>
          <a:graphic>
            <a:graphicData uri="http://schemas.openxmlformats.org/presentationml/2006/ole">
              <p:oleObj spid="_x0000_s531480" name="Equation" r:id="rId7" imgW="317160" imgH="215640" progId="Equation.3">
                <p:embed/>
              </p:oleObj>
            </a:graphicData>
          </a:graphic>
        </p:graphicFrame>
        <p:sp>
          <p:nvSpPr>
            <p:cNvPr id="531481" name="Text Box 25"/>
            <p:cNvSpPr txBox="1">
              <a:spLocks noChangeArrowheads="1"/>
            </p:cNvSpPr>
            <p:nvPr/>
          </p:nvSpPr>
          <p:spPr bwMode="auto">
            <a:xfrm>
              <a:off x="3454" y="2509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ea typeface="MS PGothic" pitchFamily="34" charset="-128"/>
                </a:rPr>
                <a:t>LSIS</a:t>
              </a:r>
            </a:p>
          </p:txBody>
        </p:sp>
      </p:grpSp>
      <p:sp>
        <p:nvSpPr>
          <p:cNvPr id="531482" name="Text Box 26"/>
          <p:cNvSpPr txBox="1">
            <a:spLocks noChangeArrowheads="1"/>
          </p:cNvSpPr>
          <p:nvPr/>
        </p:nvSpPr>
        <p:spPr bwMode="auto">
          <a:xfrm>
            <a:off x="1593850" y="4829175"/>
            <a:ext cx="50784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b="1" dirty="0">
                <a:solidFill>
                  <a:srgbClr val="FF0000"/>
                </a:solidFill>
                <a:ea typeface="MS PGothic" pitchFamily="34" charset="-128"/>
              </a:rPr>
              <a:t>Linearity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:  </a:t>
            </a:r>
            <a:r>
              <a:rPr lang="en-US" altLang="ja-JP" sz="2400" dirty="0">
                <a:ea typeface="MS PGothic" pitchFamily="34" charset="-128"/>
              </a:rPr>
              <a:t>Brightness variation</a:t>
            </a:r>
          </a:p>
          <a:p>
            <a:pPr>
              <a:lnSpc>
                <a:spcPct val="110000"/>
              </a:lnSpc>
            </a:pPr>
            <a:r>
              <a:rPr lang="en-US" altLang="ja-JP" sz="2400" b="1" dirty="0">
                <a:solidFill>
                  <a:srgbClr val="FF0000"/>
                </a:solidFill>
                <a:ea typeface="MS PGothic" pitchFamily="34" charset="-128"/>
              </a:rPr>
              <a:t>Shift invariance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:  </a:t>
            </a:r>
            <a:r>
              <a:rPr lang="en-US" altLang="ja-JP" sz="2400" dirty="0">
                <a:ea typeface="MS PGothic" pitchFamily="34" charset="-128"/>
              </a:rPr>
              <a:t>Scene movement</a:t>
            </a:r>
          </a:p>
        </p:txBody>
      </p:sp>
      <p:sp>
        <p:nvSpPr>
          <p:cNvPr id="531483" name="Text Box 27"/>
          <p:cNvSpPr txBox="1">
            <a:spLocks noChangeArrowheads="1"/>
          </p:cNvSpPr>
          <p:nvPr/>
        </p:nvSpPr>
        <p:spPr bwMode="auto">
          <a:xfrm>
            <a:off x="1058863" y="6008688"/>
            <a:ext cx="7409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ea typeface="MS PGothic" pitchFamily="34" charset="-128"/>
              </a:rPr>
              <a:t>(this is </a:t>
            </a:r>
            <a:r>
              <a:rPr lang="en-US" altLang="ja-JP" sz="2400" dirty="0" smtClean="0">
                <a:solidFill>
                  <a:srgbClr val="FF0000"/>
                </a:solidFill>
                <a:ea typeface="MS PGothic" pitchFamily="34" charset="-128"/>
              </a:rPr>
              <a:t>not 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valid </a:t>
            </a:r>
            <a:r>
              <a:rPr lang="en-US" altLang="ja-JP" sz="2400" dirty="0">
                <a:ea typeface="MS PGothic" pitchFamily="34" charset="-128"/>
              </a:rPr>
              <a:t>for lenses with non-linear distortions)</a:t>
            </a:r>
          </a:p>
        </p:txBody>
      </p:sp>
      <p:sp>
        <p:nvSpPr>
          <p:cNvPr id="531484" name="Rectangle 28"/>
          <p:cNvSpPr>
            <a:spLocks noChangeArrowheads="1"/>
          </p:cNvSpPr>
          <p:nvPr/>
        </p:nvSpPr>
        <p:spPr bwMode="auto">
          <a:xfrm>
            <a:off x="609600" y="9906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876800" y="1295400"/>
            <a:ext cx="42672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Linear Shift Invariant Systems (LSIS)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>
            <a:off x="5867400" y="838200"/>
            <a:ext cx="609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0800000" flipV="1">
            <a:off x="990600" y="2286000"/>
            <a:ext cx="4343400" cy="6096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 flipV="1">
            <a:off x="1524000" y="3124200"/>
            <a:ext cx="2819400" cy="3048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5162"/>
          </a:xfrm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Math Properties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MS PGothic" pitchFamily="34" charset="-128"/>
              </a:rPr>
              <a:t>Fourier Transform – more formally</a:t>
            </a:r>
          </a:p>
        </p:txBody>
      </p:sp>
      <p:grpSp>
        <p:nvGrpSpPr>
          <p:cNvPr id="549891" name="Group 3"/>
          <p:cNvGrpSpPr>
            <a:grpSpLocks/>
          </p:cNvGrpSpPr>
          <p:nvPr/>
        </p:nvGrpSpPr>
        <p:grpSpPr bwMode="auto">
          <a:xfrm>
            <a:off x="1209675" y="3900488"/>
            <a:ext cx="6381750" cy="396875"/>
            <a:chOff x="762" y="1325"/>
            <a:chExt cx="4020" cy="250"/>
          </a:xfrm>
        </p:grpSpPr>
        <p:sp>
          <p:nvSpPr>
            <p:cNvPr id="549892" name="Text Box 4"/>
            <p:cNvSpPr txBox="1">
              <a:spLocks noChangeArrowheads="1"/>
            </p:cNvSpPr>
            <p:nvPr/>
          </p:nvSpPr>
          <p:spPr bwMode="auto">
            <a:xfrm>
              <a:off x="762" y="1325"/>
              <a:ext cx="13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MS PGothic" pitchFamily="34" charset="-128"/>
                </a:rPr>
                <a:t>Arbitrary function </a:t>
              </a:r>
            </a:p>
          </p:txBody>
        </p:sp>
        <p:sp>
          <p:nvSpPr>
            <p:cNvPr id="549893" name="Text Box 5"/>
            <p:cNvSpPr txBox="1">
              <a:spLocks noChangeArrowheads="1"/>
            </p:cNvSpPr>
            <p:nvPr/>
          </p:nvSpPr>
          <p:spPr bwMode="auto">
            <a:xfrm>
              <a:off x="2779" y="1325"/>
              <a:ext cx="20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MS PGothic" pitchFamily="34" charset="-128"/>
                </a:rPr>
                <a:t>Single Analytic Expression</a:t>
              </a:r>
            </a:p>
          </p:txBody>
        </p:sp>
        <p:sp>
          <p:nvSpPr>
            <p:cNvPr id="549894" name="Line 6"/>
            <p:cNvSpPr>
              <a:spLocks noChangeShapeType="1"/>
            </p:cNvSpPr>
            <p:nvPr/>
          </p:nvSpPr>
          <p:spPr bwMode="auto">
            <a:xfrm>
              <a:off x="2320" y="1450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9895" name="Group 7"/>
          <p:cNvGrpSpPr>
            <a:grpSpLocks/>
          </p:cNvGrpSpPr>
          <p:nvPr/>
        </p:nvGrpSpPr>
        <p:grpSpPr bwMode="auto">
          <a:xfrm>
            <a:off x="1238250" y="4289425"/>
            <a:ext cx="5883275" cy="396875"/>
            <a:chOff x="780" y="1682"/>
            <a:chExt cx="3706" cy="250"/>
          </a:xfrm>
        </p:grpSpPr>
        <p:sp>
          <p:nvSpPr>
            <p:cNvPr id="549896" name="Text Box 8"/>
            <p:cNvSpPr txBox="1">
              <a:spLocks noChangeArrowheads="1"/>
            </p:cNvSpPr>
            <p:nvPr/>
          </p:nvSpPr>
          <p:spPr bwMode="auto">
            <a:xfrm>
              <a:off x="780" y="1682"/>
              <a:ext cx="1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00B050"/>
                  </a:solidFill>
                  <a:ea typeface="MS PGothic" pitchFamily="34" charset="-128"/>
                </a:rPr>
                <a:t>Spatial</a:t>
              </a:r>
              <a:r>
                <a:rPr lang="en-US" altLang="ja-JP" sz="2000" dirty="0">
                  <a:ea typeface="MS PGothic" pitchFamily="34" charset="-128"/>
                </a:rPr>
                <a:t> Domain (</a:t>
              </a:r>
              <a:r>
                <a:rPr lang="en-US" altLang="ja-JP" sz="2000" i="1" dirty="0">
                  <a:ea typeface="MS PGothic" pitchFamily="34" charset="-128"/>
                </a:rPr>
                <a:t>x</a:t>
              </a:r>
              <a:r>
                <a:rPr lang="en-US" altLang="ja-JP" sz="2000" dirty="0">
                  <a:ea typeface="MS PGothic" pitchFamily="34" charset="-128"/>
                </a:rPr>
                <a:t>)</a:t>
              </a:r>
            </a:p>
          </p:txBody>
        </p:sp>
        <p:sp>
          <p:nvSpPr>
            <p:cNvPr id="549897" name="Text Box 9"/>
            <p:cNvSpPr txBox="1">
              <a:spLocks noChangeArrowheads="1"/>
            </p:cNvSpPr>
            <p:nvPr/>
          </p:nvSpPr>
          <p:spPr bwMode="auto">
            <a:xfrm>
              <a:off x="2779" y="1682"/>
              <a:ext cx="17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MS PGothic" pitchFamily="34" charset="-128"/>
                </a:rPr>
                <a:t>Frequency Domain (</a:t>
              </a:r>
              <a:r>
                <a:rPr lang="en-US" altLang="ja-JP" sz="2000" i="1">
                  <a:ea typeface="MS PGothic" pitchFamily="34" charset="-128"/>
                </a:rPr>
                <a:t>u</a:t>
              </a:r>
              <a:r>
                <a:rPr lang="en-US" altLang="ja-JP" sz="2000">
                  <a:ea typeface="MS PGothic" pitchFamily="34" charset="-128"/>
                </a:rPr>
                <a:t>)</a:t>
              </a:r>
            </a:p>
          </p:txBody>
        </p:sp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>
              <a:off x="2320" y="1817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899" name="Text Box 11"/>
          <p:cNvSpPr txBox="1">
            <a:spLocks noChangeArrowheads="1"/>
          </p:cNvSpPr>
          <p:nvPr/>
        </p:nvSpPr>
        <p:spPr bwMode="auto">
          <a:xfrm>
            <a:off x="762000" y="1158875"/>
            <a:ext cx="6896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MS PGothic" pitchFamily="34" charset="-128"/>
              </a:rPr>
              <a:t>Represent the signal as </a:t>
            </a:r>
            <a:r>
              <a:rPr lang="en-US" altLang="ja-JP" sz="2400" dirty="0">
                <a:solidFill>
                  <a:srgbClr val="FF0000"/>
                </a:solidFill>
                <a:ea typeface="MS PGothic" pitchFamily="34" charset="-128"/>
              </a:rPr>
              <a:t>an infinite weighted sum </a:t>
            </a:r>
          </a:p>
          <a:p>
            <a:r>
              <a:rPr lang="en-US" altLang="ja-JP" sz="2400" dirty="0">
                <a:ea typeface="MS PGothic" pitchFamily="34" charset="-128"/>
              </a:rPr>
              <a:t>of an </a:t>
            </a:r>
            <a:r>
              <a:rPr lang="en-US" altLang="ja-JP" sz="2400" dirty="0">
                <a:solidFill>
                  <a:srgbClr val="0070C0"/>
                </a:solidFill>
                <a:ea typeface="MS PGothic" pitchFamily="34" charset="-128"/>
              </a:rPr>
              <a:t>infinite number of sinusoids</a:t>
            </a:r>
          </a:p>
        </p:txBody>
      </p:sp>
      <p:graphicFrame>
        <p:nvGraphicFramePr>
          <p:cNvPr id="549900" name="Object 12"/>
          <p:cNvGraphicFramePr>
            <a:graphicFrameLocks noChangeAspect="1"/>
          </p:cNvGraphicFramePr>
          <p:nvPr/>
        </p:nvGraphicFramePr>
        <p:xfrm>
          <a:off x="2514600" y="2071688"/>
          <a:ext cx="3948113" cy="900112"/>
        </p:xfrm>
        <a:graphic>
          <a:graphicData uri="http://schemas.openxmlformats.org/presentationml/2006/ole">
            <p:oleObj spid="_x0000_s549900" name="Equation" r:id="rId4" imgW="1447560" imgH="330120" progId="Equation.3">
              <p:embed/>
            </p:oleObj>
          </a:graphicData>
        </a:graphic>
      </p:graphicFrame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4845050" y="4632325"/>
            <a:ext cx="324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ea typeface="MS PGothic" pitchFamily="34" charset="-128"/>
              </a:rPr>
              <a:t>(Frequency Spectrum </a:t>
            </a:r>
            <a:r>
              <a:rPr lang="en-US" altLang="ja-JP" sz="2000" i="1">
                <a:ea typeface="MS PGothic" pitchFamily="34" charset="-128"/>
              </a:rPr>
              <a:t>F(u)</a:t>
            </a:r>
            <a:r>
              <a:rPr lang="en-US" altLang="ja-JP" sz="2000">
                <a:ea typeface="MS PGothic" pitchFamily="34" charset="-128"/>
              </a:rPr>
              <a:t>)</a:t>
            </a:r>
          </a:p>
        </p:txBody>
      </p:sp>
      <p:graphicFrame>
        <p:nvGraphicFramePr>
          <p:cNvPr id="549902" name="Object 14"/>
          <p:cNvGraphicFramePr>
            <a:graphicFrameLocks noChangeAspect="1"/>
          </p:cNvGraphicFramePr>
          <p:nvPr/>
        </p:nvGraphicFramePr>
        <p:xfrm>
          <a:off x="4064000" y="3162300"/>
          <a:ext cx="3665538" cy="482600"/>
        </p:xfrm>
        <a:graphic>
          <a:graphicData uri="http://schemas.openxmlformats.org/presentationml/2006/ole">
            <p:oleObj spid="_x0000_s549902" name="Equation" r:id="rId5" imgW="1841400" imgH="241200" progId="Equation.3">
              <p:embed/>
            </p:oleObj>
          </a:graphicData>
        </a:graphic>
      </p:graphicFrame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3211513" y="322262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ea typeface="MS PGothic" pitchFamily="34" charset="-128"/>
              </a:rPr>
              <a:t>Note:</a:t>
            </a: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757238" y="5133975"/>
            <a:ext cx="445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MS PGothic" pitchFamily="34" charset="-128"/>
              </a:rPr>
              <a:t>Inverse Fourier Transform (</a:t>
            </a:r>
            <a:r>
              <a:rPr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IFT</a:t>
            </a:r>
            <a:r>
              <a:rPr lang="en-US" altLang="ja-JP" sz="2400" dirty="0">
                <a:ea typeface="MS PGothic" pitchFamily="34" charset="-128"/>
              </a:rPr>
              <a:t>)</a:t>
            </a:r>
          </a:p>
        </p:txBody>
      </p:sp>
      <p:graphicFrame>
        <p:nvGraphicFramePr>
          <p:cNvPr id="549905" name="Object 17"/>
          <p:cNvGraphicFramePr>
            <a:graphicFrameLocks noChangeAspect="1"/>
          </p:cNvGraphicFramePr>
          <p:nvPr/>
        </p:nvGraphicFramePr>
        <p:xfrm>
          <a:off x="2619375" y="5681663"/>
          <a:ext cx="3775075" cy="900112"/>
        </p:xfrm>
        <a:graphic>
          <a:graphicData uri="http://schemas.openxmlformats.org/presentationml/2006/ole">
            <p:oleObj spid="_x0000_s549905" name="Equation" r:id="rId6" imgW="1384200" imgH="330120" progId="Equation.3">
              <p:embed/>
            </p:oleObj>
          </a:graphicData>
        </a:graphic>
      </p:graphicFrame>
      <p:sp>
        <p:nvSpPr>
          <p:cNvPr id="549906" name="Rectangle 18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779463" y="1271588"/>
            <a:ext cx="271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400">
                <a:ea typeface="MS PGothic" pitchFamily="34" charset="-128"/>
              </a:rPr>
              <a:t>  Also, defined as:</a:t>
            </a:r>
          </a:p>
        </p:txBody>
      </p:sp>
      <p:graphicFrame>
        <p:nvGraphicFramePr>
          <p:cNvPr id="551948" name="Object 12"/>
          <p:cNvGraphicFramePr>
            <a:graphicFrameLocks noChangeAspect="1"/>
          </p:cNvGraphicFramePr>
          <p:nvPr/>
        </p:nvGraphicFramePr>
        <p:xfrm>
          <a:off x="2671763" y="1981200"/>
          <a:ext cx="3670300" cy="900113"/>
        </p:xfrm>
        <a:graphic>
          <a:graphicData uri="http://schemas.openxmlformats.org/presentationml/2006/ole">
            <p:oleObj spid="_x0000_s551948" name="Equation" r:id="rId4" imgW="1346040" imgH="330120" progId="Equation.3">
              <p:embed/>
            </p:oleObj>
          </a:graphicData>
        </a:graphic>
      </p:graphicFrame>
      <p:graphicFrame>
        <p:nvGraphicFramePr>
          <p:cNvPr id="551950" name="Object 14"/>
          <p:cNvGraphicFramePr>
            <a:graphicFrameLocks noChangeAspect="1"/>
          </p:cNvGraphicFramePr>
          <p:nvPr/>
        </p:nvGraphicFramePr>
        <p:xfrm>
          <a:off x="4064000" y="2944813"/>
          <a:ext cx="3665538" cy="482600"/>
        </p:xfrm>
        <a:graphic>
          <a:graphicData uri="http://schemas.openxmlformats.org/presentationml/2006/ole">
            <p:oleObj spid="_x0000_s551950" name="Equation" r:id="rId5" imgW="1841400" imgH="241200" progId="Equation.3">
              <p:embed/>
            </p:oleObj>
          </a:graphicData>
        </a:graphic>
      </p:graphicFrame>
      <p:sp>
        <p:nvSpPr>
          <p:cNvPr id="551951" name="Text Box 15"/>
          <p:cNvSpPr txBox="1">
            <a:spLocks noChangeArrowheads="1"/>
          </p:cNvSpPr>
          <p:nvPr/>
        </p:nvSpPr>
        <p:spPr bwMode="auto">
          <a:xfrm>
            <a:off x="3211513" y="3005138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ea typeface="MS PGothic" pitchFamily="34" charset="-128"/>
              </a:rPr>
              <a:t>Note:</a:t>
            </a:r>
          </a:p>
        </p:txBody>
      </p: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762000" y="3733800"/>
            <a:ext cx="4062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000" dirty="0">
                <a:ea typeface="MS PGothic" pitchFamily="34" charset="-128"/>
              </a:rPr>
              <a:t>  Inverse Fourier Transform (</a:t>
            </a:r>
            <a:r>
              <a:rPr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IFT</a:t>
            </a:r>
            <a:r>
              <a:rPr lang="en-US" altLang="ja-JP" sz="2000" dirty="0">
                <a:ea typeface="MS PGothic" pitchFamily="34" charset="-128"/>
              </a:rPr>
              <a:t>)</a:t>
            </a:r>
          </a:p>
        </p:txBody>
      </p:sp>
      <p:graphicFrame>
        <p:nvGraphicFramePr>
          <p:cNvPr id="551953" name="Object 17"/>
          <p:cNvGraphicFramePr>
            <a:graphicFrameLocks noChangeAspect="1"/>
          </p:cNvGraphicFramePr>
          <p:nvPr/>
        </p:nvGraphicFramePr>
        <p:xfrm>
          <a:off x="2438400" y="4572000"/>
          <a:ext cx="4121150" cy="1073150"/>
        </p:xfrm>
        <a:graphic>
          <a:graphicData uri="http://schemas.openxmlformats.org/presentationml/2006/ole">
            <p:oleObj spid="_x0000_s551953" name="Equation" r:id="rId6" imgW="1511280" imgH="393480" progId="Equation.3">
              <p:embed/>
            </p:oleObj>
          </a:graphicData>
        </a:graphic>
      </p:graphicFrame>
      <p:sp>
        <p:nvSpPr>
          <p:cNvPr id="551954" name="Rectangle 18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ja-JP" sz="3600">
                <a:solidFill>
                  <a:schemeClr val="tx2"/>
                </a:solidFill>
                <a:ea typeface="MS PGothic" pitchFamily="34" charset="-128"/>
              </a:rPr>
              <a:t>Fourier Transform</a:t>
            </a:r>
          </a:p>
        </p:txBody>
      </p:sp>
      <p:sp>
        <p:nvSpPr>
          <p:cNvPr id="551955" name="Rectangle 19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133600" y="22098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" y="1981200"/>
            <a:ext cx="1524000" cy="52322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133600"/>
          </a:xfrm>
          <a:solidFill>
            <a:srgbClr val="FFFFCC"/>
          </a:solidFill>
        </p:spPr>
        <p:txBody>
          <a:bodyPr/>
          <a:lstStyle/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Fourier Transform Pairs (I)</a:t>
            </a:r>
          </a:p>
        </p:txBody>
      </p:sp>
      <p:pic>
        <p:nvPicPr>
          <p:cNvPr id="553987" name="Picture 3" descr="fourierpairsfirs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5181600" cy="6588599"/>
          </a:xfrm>
          <a:prstGeom prst="rect">
            <a:avLst/>
          </a:prstGeom>
          <a:noFill/>
        </p:spPr>
      </p:pic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5559425" y="6138863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MS PGothic" pitchFamily="34" charset="-128"/>
              </a:rPr>
              <a:t>angular frequency (    </a:t>
            </a:r>
            <a:r>
              <a:rPr lang="en-US" altLang="ja-JP" sz="1800" i="1">
                <a:ea typeface="MS PGothic" pitchFamily="34" charset="-128"/>
              </a:rPr>
              <a:t>      </a:t>
            </a:r>
            <a:r>
              <a:rPr lang="en-US" altLang="ja-JP" sz="1800">
                <a:ea typeface="MS PGothic" pitchFamily="34" charset="-128"/>
              </a:rPr>
              <a:t>)</a:t>
            </a:r>
          </a:p>
        </p:txBody>
      </p: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7696200" y="6172200"/>
          <a:ext cx="503238" cy="349250"/>
        </p:xfrm>
        <a:graphic>
          <a:graphicData uri="http://schemas.openxmlformats.org/presentationml/2006/ole">
            <p:oleObj spid="_x0000_s553990" name="Equation" r:id="rId5" imgW="291960" imgH="203040" progId="Equation.3">
              <p:embed/>
            </p:oleObj>
          </a:graphicData>
        </a:graphic>
      </p:graphicFrame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5594350" y="5867400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MS PGothic" pitchFamily="34" charset="-128"/>
              </a:rPr>
              <a:t>Note that these are derived using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4191000" y="838200"/>
            <a:ext cx="213360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34000" y="2438400"/>
            <a:ext cx="1524000" cy="52322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Fourier Transform Pairs (I)</a:t>
            </a:r>
          </a:p>
        </p:txBody>
      </p:sp>
      <p:pic>
        <p:nvPicPr>
          <p:cNvPr id="553988" name="Picture 4" descr="fourierpairsnex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7495881" cy="4419600"/>
          </a:xfrm>
          <a:prstGeom prst="rect">
            <a:avLst/>
          </a:prstGeom>
          <a:noFill/>
        </p:spPr>
      </p:pic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5559425" y="6138863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MS PGothic" pitchFamily="34" charset="-128"/>
              </a:rPr>
              <a:t>angular frequency (    </a:t>
            </a:r>
            <a:r>
              <a:rPr lang="en-US" altLang="ja-JP" sz="1800" i="1">
                <a:ea typeface="MS PGothic" pitchFamily="34" charset="-128"/>
              </a:rPr>
              <a:t>      </a:t>
            </a:r>
            <a:r>
              <a:rPr lang="en-US" altLang="ja-JP" sz="1800">
                <a:ea typeface="MS PGothic" pitchFamily="34" charset="-128"/>
              </a:rPr>
              <a:t>)</a:t>
            </a:r>
          </a:p>
        </p:txBody>
      </p: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7696200" y="6172200"/>
          <a:ext cx="503238" cy="349250"/>
        </p:xfrm>
        <a:graphic>
          <a:graphicData uri="http://schemas.openxmlformats.org/presentationml/2006/ole">
            <p:oleObj spid="_x0000_s662530" name="Equation" r:id="rId5" imgW="291960" imgH="203040" progId="Equation.3">
              <p:embed/>
            </p:oleObj>
          </a:graphicData>
        </a:graphic>
      </p:graphicFrame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5594350" y="5867400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>
                <a:ea typeface="MS PGothic" pitchFamily="34" charset="-128"/>
              </a:rPr>
              <a:t>Note that these are derived using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1676400" cy="3048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5" name="Picture 3" descr="fourierpairs2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6127824" cy="6019800"/>
          </a:xfrm>
          <a:prstGeom prst="rect">
            <a:avLst/>
          </a:prstGeom>
          <a:noFill/>
        </p:spPr>
      </p:pic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6705600" y="53340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Palatino Linotype" pitchFamily="18" charset="0"/>
                <a:ea typeface="MS PGothic" pitchFamily="34" charset="-128"/>
              </a:rPr>
              <a:t>angular </a:t>
            </a:r>
            <a:endParaRPr lang="en-US" altLang="ja-JP" sz="1600" dirty="0" smtClean="0">
              <a:latin typeface="Palatino Linotype" pitchFamily="18" charset="0"/>
              <a:ea typeface="MS PGothic" pitchFamily="34" charset="-128"/>
            </a:endParaRPr>
          </a:p>
          <a:p>
            <a:r>
              <a:rPr lang="en-US" altLang="ja-JP" sz="1600" dirty="0" smtClean="0">
                <a:latin typeface="Palatino Linotype" pitchFamily="18" charset="0"/>
                <a:ea typeface="MS PGothic" pitchFamily="34" charset="-128"/>
              </a:rPr>
              <a:t>frequency </a:t>
            </a:r>
            <a:r>
              <a:rPr lang="en-US" altLang="ja-JP" sz="1600" dirty="0">
                <a:latin typeface="Palatino Linotype" pitchFamily="18" charset="0"/>
                <a:ea typeface="MS PGothic" pitchFamily="34" charset="-128"/>
              </a:rPr>
              <a:t>(    </a:t>
            </a:r>
            <a:r>
              <a:rPr lang="en-US" altLang="ja-JP" sz="1600" i="1" dirty="0">
                <a:latin typeface="Palatino Linotype" pitchFamily="18" charset="0"/>
                <a:ea typeface="MS PGothic" pitchFamily="34" charset="-128"/>
              </a:rPr>
              <a:t>      </a:t>
            </a:r>
            <a:r>
              <a:rPr lang="en-US" altLang="ja-JP" sz="1600" dirty="0">
                <a:latin typeface="Palatino Linotype" pitchFamily="18" charset="0"/>
                <a:ea typeface="MS PGothic" pitchFamily="34" charset="-128"/>
              </a:rPr>
              <a:t>)</a:t>
            </a:r>
          </a:p>
        </p:txBody>
      </p:sp>
      <p:graphicFrame>
        <p:nvGraphicFramePr>
          <p:cNvPr id="556037" name="Object 5"/>
          <p:cNvGraphicFramePr>
            <a:graphicFrameLocks noChangeAspect="1"/>
          </p:cNvGraphicFramePr>
          <p:nvPr/>
        </p:nvGraphicFramePr>
        <p:xfrm>
          <a:off x="7848600" y="5562600"/>
          <a:ext cx="503238" cy="349250"/>
        </p:xfrm>
        <a:graphic>
          <a:graphicData uri="http://schemas.openxmlformats.org/presentationml/2006/ole">
            <p:oleObj spid="_x0000_s556037" name="Equation" r:id="rId5" imgW="291960" imgH="203040" progId="Equation.3">
              <p:embed/>
            </p:oleObj>
          </a:graphicData>
        </a:graphic>
      </p:graphicFrame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6781800" y="4800600"/>
            <a:ext cx="2363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>
                <a:latin typeface="Palatino Linotype" pitchFamily="18" charset="0"/>
                <a:ea typeface="MS PGothic" pitchFamily="34" charset="-128"/>
              </a:rPr>
              <a:t>Note that these are derived using</a:t>
            </a:r>
          </a:p>
        </p:txBody>
      </p:sp>
      <p:sp>
        <p:nvSpPr>
          <p:cNvPr id="556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/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Fourier Transform Pairs (I)</a:t>
            </a:r>
          </a:p>
        </p:txBody>
      </p:sp>
      <p:sp>
        <p:nvSpPr>
          <p:cNvPr id="556043" name="Rectangle 11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5162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and Convolution 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Fourier Transform and Convolution</a:t>
            </a:r>
          </a:p>
        </p:txBody>
      </p:sp>
      <p:graphicFrame>
        <p:nvGraphicFramePr>
          <p:cNvPr id="558083" name="Object 3"/>
          <p:cNvGraphicFramePr>
            <a:graphicFrameLocks noChangeAspect="1"/>
          </p:cNvGraphicFramePr>
          <p:nvPr/>
        </p:nvGraphicFramePr>
        <p:xfrm>
          <a:off x="2482850" y="1204913"/>
          <a:ext cx="1160463" cy="395287"/>
        </p:xfrm>
        <a:graphic>
          <a:graphicData uri="http://schemas.openxmlformats.org/presentationml/2006/ole">
            <p:oleObj spid="_x0000_s558083" name="Equation" r:id="rId4" imgW="596880" imgH="203040" progId="Equation.3">
              <p:embed/>
            </p:oleObj>
          </a:graphicData>
        </a:graphic>
      </p:graphicFrame>
      <p:graphicFrame>
        <p:nvGraphicFramePr>
          <p:cNvPr id="558084" name="Object 4"/>
          <p:cNvGraphicFramePr>
            <a:graphicFrameLocks noChangeAspect="1"/>
          </p:cNvGraphicFramePr>
          <p:nvPr/>
        </p:nvGraphicFramePr>
        <p:xfrm>
          <a:off x="2130425" y="1752600"/>
          <a:ext cx="2789238" cy="641350"/>
        </p:xfrm>
        <a:graphic>
          <a:graphicData uri="http://schemas.openxmlformats.org/presentationml/2006/ole">
            <p:oleObj spid="_x0000_s558084" name="Equation" r:id="rId5" imgW="1434960" imgH="330120" progId="Equation.3">
              <p:embed/>
            </p:oleObj>
          </a:graphicData>
        </a:graphic>
      </p:graphicFrame>
      <p:graphicFrame>
        <p:nvGraphicFramePr>
          <p:cNvPr id="558085" name="Object 5"/>
          <p:cNvGraphicFramePr>
            <a:graphicFrameLocks noChangeAspect="1"/>
          </p:cNvGraphicFramePr>
          <p:nvPr/>
        </p:nvGraphicFramePr>
        <p:xfrm>
          <a:off x="2751138" y="2559050"/>
          <a:ext cx="3702050" cy="641350"/>
        </p:xfrm>
        <a:graphic>
          <a:graphicData uri="http://schemas.openxmlformats.org/presentationml/2006/ole">
            <p:oleObj spid="_x0000_s558085" name="Equation" r:id="rId6" imgW="1904760" imgH="330120" progId="Equation.3">
              <p:embed/>
            </p:oleObj>
          </a:graphicData>
        </a:graphic>
      </p:graphicFrame>
      <p:graphicFrame>
        <p:nvGraphicFramePr>
          <p:cNvPr id="558086" name="Object 6"/>
          <p:cNvGraphicFramePr>
            <a:graphicFrameLocks noChangeAspect="1"/>
          </p:cNvGraphicFramePr>
          <p:nvPr/>
        </p:nvGraphicFramePr>
        <p:xfrm>
          <a:off x="2751138" y="3429000"/>
          <a:ext cx="5478462" cy="641350"/>
        </p:xfrm>
        <a:graphic>
          <a:graphicData uri="http://schemas.openxmlformats.org/presentationml/2006/ole">
            <p:oleObj spid="_x0000_s558086" name="Equation" r:id="rId7" imgW="2603160" imgH="330120" progId="Equation.3">
              <p:embed/>
            </p:oleObj>
          </a:graphicData>
        </a:graphic>
      </p:graphicFrame>
      <p:graphicFrame>
        <p:nvGraphicFramePr>
          <p:cNvPr id="558087" name="Object 7"/>
          <p:cNvGraphicFramePr>
            <a:graphicFrameLocks noChangeAspect="1"/>
          </p:cNvGraphicFramePr>
          <p:nvPr/>
        </p:nvGraphicFramePr>
        <p:xfrm>
          <a:off x="2751138" y="4283075"/>
          <a:ext cx="4716462" cy="641350"/>
        </p:xfrm>
        <a:graphic>
          <a:graphicData uri="http://schemas.openxmlformats.org/presentationml/2006/ole">
            <p:oleObj spid="_x0000_s558087" name="Equation" r:id="rId8" imgW="2273040" imgH="330120" progId="Equation.3">
              <p:embed/>
            </p:oleObj>
          </a:graphicData>
        </a:graphic>
      </p:graphicFrame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1393825" y="112871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MS PGothic" pitchFamily="34" charset="-128"/>
              </a:rPr>
              <a:t>Let</a:t>
            </a:r>
          </a:p>
        </p:txBody>
      </p:sp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1163638" y="1836738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ea typeface="MS PGothic" pitchFamily="34" charset="-128"/>
              </a:rPr>
              <a:t>Then</a:t>
            </a:r>
          </a:p>
        </p:txBody>
      </p:sp>
      <p:graphicFrame>
        <p:nvGraphicFramePr>
          <p:cNvPr id="558090" name="Object 10"/>
          <p:cNvGraphicFramePr>
            <a:graphicFrameLocks noChangeAspect="1"/>
          </p:cNvGraphicFramePr>
          <p:nvPr/>
        </p:nvGraphicFramePr>
        <p:xfrm>
          <a:off x="2751138" y="5143500"/>
          <a:ext cx="1481137" cy="419100"/>
        </p:xfrm>
        <a:graphic>
          <a:graphicData uri="http://schemas.openxmlformats.org/presentationml/2006/ole">
            <p:oleObj spid="_x0000_s558090" name="Equation" r:id="rId9" imgW="761760" imgH="215640" progId="Equation.3">
              <p:embed/>
            </p:oleObj>
          </a:graphicData>
        </a:graphic>
      </p:graphicFrame>
      <p:grpSp>
        <p:nvGrpSpPr>
          <p:cNvPr id="558091" name="Group 11"/>
          <p:cNvGrpSpPr>
            <a:grpSpLocks/>
          </p:cNvGrpSpPr>
          <p:nvPr/>
        </p:nvGrpSpPr>
        <p:grpSpPr bwMode="auto">
          <a:xfrm>
            <a:off x="639763" y="5691188"/>
            <a:ext cx="7912100" cy="1022350"/>
            <a:chOff x="403" y="3585"/>
            <a:chExt cx="4984" cy="644"/>
          </a:xfrm>
        </p:grpSpPr>
        <p:grpSp>
          <p:nvGrpSpPr>
            <p:cNvPr id="558092" name="Group 12"/>
            <p:cNvGrpSpPr>
              <a:grpSpLocks/>
            </p:cNvGrpSpPr>
            <p:nvPr/>
          </p:nvGrpSpPr>
          <p:grpSpPr bwMode="auto">
            <a:xfrm>
              <a:off x="403" y="3614"/>
              <a:ext cx="4853" cy="578"/>
              <a:chOff x="403" y="3640"/>
              <a:chExt cx="4853" cy="578"/>
            </a:xfrm>
          </p:grpSpPr>
          <p:sp>
            <p:nvSpPr>
              <p:cNvPr id="558093" name="Text Box 13"/>
              <p:cNvSpPr txBox="1">
                <a:spLocks noChangeArrowheads="1"/>
              </p:cNvSpPr>
              <p:nvPr/>
            </p:nvSpPr>
            <p:spPr bwMode="auto">
              <a:xfrm>
                <a:off x="403" y="3640"/>
                <a:ext cx="26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ea typeface="MS PGothic" pitchFamily="34" charset="-128"/>
                  </a:rPr>
                  <a:t>Convolution in spatial domain</a:t>
                </a:r>
              </a:p>
            </p:txBody>
          </p:sp>
          <p:sp>
            <p:nvSpPr>
              <p:cNvPr id="558094" name="Text Box 14"/>
              <p:cNvSpPr txBox="1">
                <a:spLocks noChangeArrowheads="1"/>
              </p:cNvSpPr>
              <p:nvPr/>
            </p:nvSpPr>
            <p:spPr bwMode="auto">
              <a:xfrm>
                <a:off x="2244" y="3924"/>
                <a:ext cx="30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ea typeface="MS PGothic" pitchFamily="34" charset="-128"/>
                  </a:rPr>
                  <a:t>Multiplication in frequency domain</a:t>
                </a:r>
              </a:p>
            </p:txBody>
          </p:sp>
          <p:graphicFrame>
            <p:nvGraphicFramePr>
              <p:cNvPr id="558095" name="Object 15"/>
              <p:cNvGraphicFramePr>
                <a:graphicFrameLocks noChangeAspect="1"/>
              </p:cNvGraphicFramePr>
              <p:nvPr/>
            </p:nvGraphicFramePr>
            <p:xfrm>
              <a:off x="1896" y="3931"/>
              <a:ext cx="407" cy="287"/>
            </p:xfrm>
            <a:graphic>
              <a:graphicData uri="http://schemas.openxmlformats.org/presentationml/2006/ole">
                <p:oleObj spid="_x0000_s558095" name="Equation" r:id="rId10" imgW="215640" imgH="152280" progId="Equation.3">
                  <p:embed/>
                </p:oleObj>
              </a:graphicData>
            </a:graphic>
          </p:graphicFrame>
        </p:grpSp>
        <p:sp>
          <p:nvSpPr>
            <p:cNvPr id="558096" name="Rectangle 16"/>
            <p:cNvSpPr>
              <a:spLocks noChangeArrowheads="1"/>
            </p:cNvSpPr>
            <p:nvPr/>
          </p:nvSpPr>
          <p:spPr bwMode="auto">
            <a:xfrm>
              <a:off x="407" y="3585"/>
              <a:ext cx="4980" cy="6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8097" name="Rectangle 17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1600" y="1143000"/>
            <a:ext cx="37338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Here we derive the most important formula of image processing and other applications of Fourier Transform </a:t>
            </a:r>
            <a:endParaRPr lang="en-US" sz="18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5257800" y="2971800"/>
            <a:ext cx="2209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H="1">
            <a:off x="7277100" y="3162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620000" y="2743200"/>
            <a:ext cx="13716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and subtract tau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2362200" y="1676400"/>
            <a:ext cx="3810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981200" y="2209800"/>
            <a:ext cx="838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85800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definition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H="1">
            <a:off x="3276600" y="1600200"/>
            <a:ext cx="11430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3733800" y="2667000"/>
            <a:ext cx="1524000" cy="38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4114800"/>
            <a:ext cx="13716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Separate domains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5257800" y="4191000"/>
            <a:ext cx="2362200" cy="76200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 flipV="1">
            <a:off x="4191000" y="4876800"/>
            <a:ext cx="1676400" cy="45720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2590800"/>
          </a:xfrm>
          <a:solidFill>
            <a:srgbClr val="FFFFCC"/>
          </a:solidFill>
        </p:spPr>
        <p:txBody>
          <a:bodyPr/>
          <a:lstStyle/>
          <a:p>
            <a:r>
              <a:rPr lang="en-US" altLang="ja-JP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MAIN THEOREM OF MODERN IMAGE PROCESSING:</a:t>
            </a:r>
            <a:endParaRPr lang="en-US" altLang="ja-JP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4419600"/>
            <a:ext cx="7912100" cy="1022350"/>
            <a:chOff x="403" y="3585"/>
            <a:chExt cx="4984" cy="644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3" y="3614"/>
              <a:ext cx="4853" cy="578"/>
              <a:chOff x="403" y="3640"/>
              <a:chExt cx="4853" cy="578"/>
            </a:xfrm>
          </p:grpSpPr>
          <p:sp>
            <p:nvSpPr>
              <p:cNvPr id="558093" name="Text Box 13"/>
              <p:cNvSpPr txBox="1">
                <a:spLocks noChangeArrowheads="1"/>
              </p:cNvSpPr>
              <p:nvPr/>
            </p:nvSpPr>
            <p:spPr bwMode="auto">
              <a:xfrm>
                <a:off x="403" y="3640"/>
                <a:ext cx="2628" cy="288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ea typeface="MS PGothic" pitchFamily="34" charset="-128"/>
                  </a:rPr>
                  <a:t>Convolution in spatial domain</a:t>
                </a:r>
              </a:p>
            </p:txBody>
          </p:sp>
          <p:sp>
            <p:nvSpPr>
              <p:cNvPr id="558094" name="Text Box 14"/>
              <p:cNvSpPr txBox="1">
                <a:spLocks noChangeArrowheads="1"/>
              </p:cNvSpPr>
              <p:nvPr/>
            </p:nvSpPr>
            <p:spPr bwMode="auto">
              <a:xfrm>
                <a:off x="2244" y="3924"/>
                <a:ext cx="3012" cy="288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MS PGothic" pitchFamily="34" charset="-128"/>
                  </a:rPr>
                  <a:t>Multiplication in frequency domain</a:t>
                </a:r>
              </a:p>
            </p:txBody>
          </p:sp>
          <p:graphicFrame>
            <p:nvGraphicFramePr>
              <p:cNvPr id="558095" name="Object 15"/>
              <p:cNvGraphicFramePr>
                <a:graphicFrameLocks noChangeAspect="1"/>
              </p:cNvGraphicFramePr>
              <p:nvPr/>
            </p:nvGraphicFramePr>
            <p:xfrm>
              <a:off x="1896" y="3931"/>
              <a:ext cx="407" cy="287"/>
            </p:xfrm>
            <a:graphic>
              <a:graphicData uri="http://schemas.openxmlformats.org/presentationml/2006/ole">
                <p:oleObj spid="_x0000_s663560" name="Equation" r:id="rId4" imgW="215640" imgH="152280" progId="Equation.3">
                  <p:embed/>
                </p:oleObj>
              </a:graphicData>
            </a:graphic>
          </p:graphicFrame>
        </p:grpSp>
        <p:sp>
          <p:nvSpPr>
            <p:cNvPr id="558096" name="Rectangle 16"/>
            <p:cNvSpPr>
              <a:spLocks noChangeArrowheads="1"/>
            </p:cNvSpPr>
            <p:nvPr/>
          </p:nvSpPr>
          <p:spPr bwMode="auto">
            <a:xfrm>
              <a:off x="407" y="3585"/>
              <a:ext cx="4980" cy="644"/>
            </a:xfrm>
            <a:prstGeom prst="rect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Fourier Transform and Convolution</a:t>
            </a:r>
          </a:p>
        </p:txBody>
      </p:sp>
      <p:graphicFrame>
        <p:nvGraphicFramePr>
          <p:cNvPr id="560131" name="Object 3"/>
          <p:cNvGraphicFramePr>
            <a:graphicFrameLocks noChangeAspect="1"/>
          </p:cNvGraphicFramePr>
          <p:nvPr/>
        </p:nvGraphicFramePr>
        <p:xfrm>
          <a:off x="2041525" y="1871663"/>
          <a:ext cx="1517650" cy="517525"/>
        </p:xfrm>
        <a:graphic>
          <a:graphicData uri="http://schemas.openxmlformats.org/presentationml/2006/ole">
            <p:oleObj spid="_x0000_s560131" name="Equation" r:id="rId4" imgW="596880" imgH="203040" progId="Equation.3">
              <p:embed/>
            </p:oleObj>
          </a:graphicData>
        </a:graphic>
      </p:graphicFrame>
      <p:graphicFrame>
        <p:nvGraphicFramePr>
          <p:cNvPr id="560132" name="Object 4"/>
          <p:cNvGraphicFramePr>
            <a:graphicFrameLocks noChangeAspect="1"/>
          </p:cNvGraphicFramePr>
          <p:nvPr/>
        </p:nvGraphicFramePr>
        <p:xfrm>
          <a:off x="5467350" y="1905000"/>
          <a:ext cx="1389063" cy="452438"/>
        </p:xfrm>
        <a:graphic>
          <a:graphicData uri="http://schemas.openxmlformats.org/presentationml/2006/ole">
            <p:oleObj spid="_x0000_s560132" name="Equation" r:id="rId5" imgW="545760" imgH="177480" progId="Equation.3">
              <p:embed/>
            </p:oleObj>
          </a:graphicData>
        </a:graphic>
      </p:graphicFrame>
      <p:graphicFrame>
        <p:nvGraphicFramePr>
          <p:cNvPr id="560133" name="Object 5"/>
          <p:cNvGraphicFramePr>
            <a:graphicFrameLocks noChangeAspect="1"/>
          </p:cNvGraphicFramePr>
          <p:nvPr/>
        </p:nvGraphicFramePr>
        <p:xfrm>
          <a:off x="2235200" y="2436813"/>
          <a:ext cx="1131888" cy="517525"/>
        </p:xfrm>
        <a:graphic>
          <a:graphicData uri="http://schemas.openxmlformats.org/presentationml/2006/ole">
            <p:oleObj spid="_x0000_s560133" name="Equation" r:id="rId6" imgW="444240" imgH="203040" progId="Equation.3">
              <p:embed/>
            </p:oleObj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/>
        </p:nvGraphicFramePr>
        <p:xfrm>
          <a:off x="5305425" y="2470150"/>
          <a:ext cx="1712913" cy="452438"/>
        </p:xfrm>
        <a:graphic>
          <a:graphicData uri="http://schemas.openxmlformats.org/presentationml/2006/ole">
            <p:oleObj spid="_x0000_s560134" name="Equation" r:id="rId7" imgW="672840" imgH="177480" progId="Equation.3">
              <p:embed/>
            </p:oleObj>
          </a:graphicData>
        </a:graphic>
      </p:graphicFrame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1446213" y="1306513"/>
            <a:ext cx="2868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Spatial Domain </a:t>
            </a:r>
            <a:r>
              <a:rPr lang="en-US" altLang="ja-JP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(x)</a:t>
            </a:r>
          </a:p>
        </p:txBody>
      </p:sp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4551363" y="1306513"/>
            <a:ext cx="343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Frequency Domain </a:t>
            </a:r>
            <a:r>
              <a:rPr lang="en-US" altLang="ja-JP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(u)</a:t>
            </a:r>
          </a:p>
        </p:txBody>
      </p:sp>
      <p:sp>
        <p:nvSpPr>
          <p:cNvPr id="560137" name="Line 9"/>
          <p:cNvSpPr>
            <a:spLocks noChangeShapeType="1"/>
          </p:cNvSpPr>
          <p:nvPr/>
        </p:nvSpPr>
        <p:spPr bwMode="auto">
          <a:xfrm>
            <a:off x="4411663" y="1295400"/>
            <a:ext cx="0" cy="17637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8" name="Line 10"/>
          <p:cNvSpPr>
            <a:spLocks noChangeShapeType="1"/>
          </p:cNvSpPr>
          <p:nvPr/>
        </p:nvSpPr>
        <p:spPr bwMode="auto">
          <a:xfrm>
            <a:off x="4095750" y="2155825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9" name="Line 11"/>
          <p:cNvSpPr>
            <a:spLocks noChangeShapeType="1"/>
          </p:cNvSpPr>
          <p:nvPr/>
        </p:nvSpPr>
        <p:spPr bwMode="auto">
          <a:xfrm>
            <a:off x="4097338" y="2657475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60140" name="Group 12"/>
          <p:cNvGrpSpPr>
            <a:grpSpLocks/>
          </p:cNvGrpSpPr>
          <p:nvPr/>
        </p:nvGrpSpPr>
        <p:grpSpPr bwMode="auto">
          <a:xfrm>
            <a:off x="900113" y="3494088"/>
            <a:ext cx="5967412" cy="2622550"/>
            <a:chOff x="567" y="2272"/>
            <a:chExt cx="3759" cy="1652"/>
          </a:xfrm>
        </p:grpSpPr>
        <p:sp>
          <p:nvSpPr>
            <p:cNvPr id="560141" name="Line 13"/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0142" name="Line 14"/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0143" name="Line 15"/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0144" name="Text Box 16"/>
            <p:cNvSpPr txBox="1">
              <a:spLocks noChangeArrowheads="1"/>
            </p:cNvSpPr>
            <p:nvPr/>
          </p:nvSpPr>
          <p:spPr bwMode="auto">
            <a:xfrm>
              <a:off x="567" y="2272"/>
              <a:ext cx="3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ea typeface="MS PGothic" pitchFamily="34" charset="-128"/>
                </a:rPr>
                <a:t>So, we can find </a:t>
              </a:r>
              <a:r>
                <a:rPr lang="en-US" altLang="ja-JP" sz="2400" i="1">
                  <a:ea typeface="MS PGothic" pitchFamily="34" charset="-128"/>
                </a:rPr>
                <a:t>g(x)</a:t>
              </a:r>
              <a:r>
                <a:rPr lang="en-US" altLang="ja-JP" sz="2400">
                  <a:ea typeface="MS PGothic" pitchFamily="34" charset="-128"/>
                </a:rPr>
                <a:t> by Fourier transform</a:t>
              </a:r>
            </a:p>
          </p:txBody>
        </p:sp>
        <p:graphicFrame>
          <p:nvGraphicFramePr>
            <p:cNvPr id="560145" name="Object 17"/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p:oleObj spid="_x0000_s560145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560146" name="Object 18"/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p:oleObj spid="_x0000_s560146" name="Equation" r:id="rId9" imgW="126720" imgH="101520" progId="Equation.3">
                <p:embed/>
              </p:oleObj>
            </a:graphicData>
          </a:graphic>
        </p:graphicFrame>
        <p:graphicFrame>
          <p:nvGraphicFramePr>
            <p:cNvPr id="560147" name="Object 19"/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p:oleObj spid="_x0000_s560147" name="Equation" r:id="rId10" imgW="152280" imgH="203040" progId="Equation.3">
                <p:embed/>
              </p:oleObj>
            </a:graphicData>
          </a:graphic>
        </p:graphicFrame>
        <p:graphicFrame>
          <p:nvGraphicFramePr>
            <p:cNvPr id="560148" name="Object 20"/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p:oleObj spid="_x0000_s560148" name="Equation" r:id="rId11" imgW="114120" imgH="126720" progId="Equation.3">
                <p:embed/>
              </p:oleObj>
            </a:graphicData>
          </a:graphic>
        </p:graphicFrame>
        <p:graphicFrame>
          <p:nvGraphicFramePr>
            <p:cNvPr id="560149" name="Object 21"/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p:oleObj spid="_x0000_s560149" name="Equation" r:id="rId12" imgW="126720" imgH="177480" progId="Equation.3">
                <p:embed/>
              </p:oleObj>
            </a:graphicData>
          </a:graphic>
        </p:graphicFrame>
        <p:graphicFrame>
          <p:nvGraphicFramePr>
            <p:cNvPr id="560150" name="Object 22"/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p:oleObj spid="_x0000_s560150" name="Equation" r:id="rId13" imgW="164880" imgH="177480" progId="Equation.3">
                <p:embed/>
              </p:oleObj>
            </a:graphicData>
          </a:graphic>
        </p:graphicFrame>
        <p:graphicFrame>
          <p:nvGraphicFramePr>
            <p:cNvPr id="560151" name="Object 23"/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p:oleObj spid="_x0000_s560151" name="Equation" r:id="rId14" imgW="126720" imgH="101520" progId="Equation.3">
                <p:embed/>
              </p:oleObj>
            </a:graphicData>
          </a:graphic>
        </p:graphicFrame>
        <p:graphicFrame>
          <p:nvGraphicFramePr>
            <p:cNvPr id="560152" name="Object 24"/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p:oleObj spid="_x0000_s560152" name="Equation" r:id="rId15" imgW="164880" imgH="164880" progId="Equation.3">
                <p:embed/>
              </p:oleObj>
            </a:graphicData>
          </a:graphic>
        </p:graphicFrame>
        <p:graphicFrame>
          <p:nvGraphicFramePr>
            <p:cNvPr id="560153" name="Object 25"/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p:oleObj spid="_x0000_s560153" name="Equation" r:id="rId16" imgW="114120" imgH="126720" progId="Equation.3">
                <p:embed/>
              </p:oleObj>
            </a:graphicData>
          </a:graphic>
        </p:graphicFrame>
        <p:graphicFrame>
          <p:nvGraphicFramePr>
            <p:cNvPr id="560154" name="Object 26"/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p:oleObj spid="_x0000_s560154" name="Equation" r:id="rId17" imgW="177480" imgH="164880" progId="Equation.3">
                <p:embed/>
              </p:oleObj>
            </a:graphicData>
          </a:graphic>
        </p:graphicFrame>
        <p:sp>
          <p:nvSpPr>
            <p:cNvPr id="560155" name="Text Box 27"/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ea typeface="MS PGothic" pitchFamily="34" charset="-128"/>
                </a:rPr>
                <a:t>FT</a:t>
              </a:r>
            </a:p>
          </p:txBody>
        </p:sp>
        <p:sp>
          <p:nvSpPr>
            <p:cNvPr id="560156" name="Text Box 28"/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ea typeface="MS PGothic" pitchFamily="34" charset="-128"/>
                </a:rPr>
                <a:t>FT</a:t>
              </a:r>
            </a:p>
          </p:txBody>
        </p:sp>
        <p:sp>
          <p:nvSpPr>
            <p:cNvPr id="560157" name="Text Box 29"/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ea typeface="MS PGothic" pitchFamily="34" charset="-128"/>
                </a:rPr>
                <a:t>IFT</a:t>
              </a:r>
            </a:p>
          </p:txBody>
        </p:sp>
      </p:grpSp>
      <p:sp>
        <p:nvSpPr>
          <p:cNvPr id="560158" name="Rectangle 30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5162"/>
          </a:xfrm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Reminder of a 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Convolution concept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5162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Fourier Transform 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MS PGothic" pitchFamily="34" charset="-128"/>
              </a:rPr>
              <a:t>Properties of Fourier </a:t>
            </a:r>
            <a:r>
              <a:rPr lang="en-US" altLang="ja-JP" sz="3600" dirty="0" smtClean="0">
                <a:ea typeface="MS PGothic" pitchFamily="34" charset="-128"/>
              </a:rPr>
              <a:t>Transform </a:t>
            </a:r>
            <a:r>
              <a:rPr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1</a:t>
            </a:r>
            <a:endParaRPr lang="en-US" altLang="ja-JP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562179" name="Text Box 3"/>
          <p:cNvSpPr txBox="1">
            <a:spLocks noChangeArrowheads="1"/>
          </p:cNvSpPr>
          <p:nvPr/>
        </p:nvSpPr>
        <p:spPr bwMode="auto">
          <a:xfrm>
            <a:off x="2347913" y="1131888"/>
            <a:ext cx="2419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Spatial Domain </a:t>
            </a:r>
            <a:r>
              <a:rPr lang="en-US" altLang="ja-JP" sz="2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(x)</a:t>
            </a:r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5453063" y="1131888"/>
            <a:ext cx="2892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Frequency Domain </a:t>
            </a:r>
            <a:r>
              <a:rPr lang="en-US" altLang="ja-JP" sz="2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(u)</a:t>
            </a:r>
          </a:p>
        </p:txBody>
      </p:sp>
      <p:sp>
        <p:nvSpPr>
          <p:cNvPr id="562181" name="Line 5"/>
          <p:cNvSpPr>
            <a:spLocks noChangeShapeType="1"/>
          </p:cNvSpPr>
          <p:nvPr/>
        </p:nvSpPr>
        <p:spPr bwMode="auto">
          <a:xfrm>
            <a:off x="5091113" y="1535113"/>
            <a:ext cx="0" cy="53228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62182" name="Group 6"/>
          <p:cNvGrpSpPr>
            <a:grpSpLocks/>
          </p:cNvGrpSpPr>
          <p:nvPr/>
        </p:nvGrpSpPr>
        <p:grpSpPr bwMode="auto">
          <a:xfrm>
            <a:off x="706438" y="1701800"/>
            <a:ext cx="6891337" cy="427038"/>
            <a:chOff x="241" y="1174"/>
            <a:chExt cx="4341" cy="269"/>
          </a:xfrm>
        </p:grpSpPr>
        <p:sp>
          <p:nvSpPr>
            <p:cNvPr id="562183" name="Text Box 7"/>
            <p:cNvSpPr txBox="1">
              <a:spLocks noChangeArrowheads="1"/>
            </p:cNvSpPr>
            <p:nvPr/>
          </p:nvSpPr>
          <p:spPr bwMode="auto">
            <a:xfrm>
              <a:off x="241" y="1188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MS PGothic" pitchFamily="34" charset="-128"/>
                </a:rPr>
                <a:t>Linearity</a:t>
              </a:r>
            </a:p>
          </p:txBody>
        </p:sp>
        <p:graphicFrame>
          <p:nvGraphicFramePr>
            <p:cNvPr id="562184" name="Object 8"/>
            <p:cNvGraphicFramePr>
              <a:graphicFrameLocks noChangeAspect="1"/>
            </p:cNvGraphicFramePr>
            <p:nvPr/>
          </p:nvGraphicFramePr>
          <p:xfrm>
            <a:off x="1424" y="1174"/>
            <a:ext cx="1166" cy="269"/>
          </p:xfrm>
          <a:graphic>
            <a:graphicData uri="http://schemas.openxmlformats.org/presentationml/2006/ole">
              <p:oleObj spid="_x0000_s562184" name="Equation" r:id="rId4" imgW="939600" imgH="215640" progId="Equation.3">
                <p:embed/>
              </p:oleObj>
            </a:graphicData>
          </a:graphic>
        </p:graphicFrame>
        <p:graphicFrame>
          <p:nvGraphicFramePr>
            <p:cNvPr id="562185" name="Object 9"/>
            <p:cNvGraphicFramePr>
              <a:graphicFrameLocks noChangeAspect="1"/>
            </p:cNvGraphicFramePr>
            <p:nvPr/>
          </p:nvGraphicFramePr>
          <p:xfrm>
            <a:off x="3385" y="1174"/>
            <a:ext cx="1197" cy="269"/>
          </p:xfrm>
          <a:graphic>
            <a:graphicData uri="http://schemas.openxmlformats.org/presentationml/2006/ole">
              <p:oleObj spid="_x0000_s562185" name="Equation" r:id="rId5" imgW="965160" imgH="215640" progId="Equation.3">
                <p:embed/>
              </p:oleObj>
            </a:graphicData>
          </a:graphic>
        </p:graphicFrame>
      </p:grpSp>
      <p:grpSp>
        <p:nvGrpSpPr>
          <p:cNvPr id="562186" name="Group 10"/>
          <p:cNvGrpSpPr>
            <a:grpSpLocks/>
          </p:cNvGrpSpPr>
          <p:nvPr/>
        </p:nvGrpSpPr>
        <p:grpSpPr bwMode="auto">
          <a:xfrm>
            <a:off x="706438" y="2200275"/>
            <a:ext cx="6142037" cy="904875"/>
            <a:chOff x="241" y="1529"/>
            <a:chExt cx="3869" cy="570"/>
          </a:xfrm>
        </p:grpSpPr>
        <p:sp>
          <p:nvSpPr>
            <p:cNvPr id="562187" name="Text Box 11"/>
            <p:cNvSpPr txBox="1">
              <a:spLocks noChangeArrowheads="1"/>
            </p:cNvSpPr>
            <p:nvPr/>
          </p:nvSpPr>
          <p:spPr bwMode="auto">
            <a:xfrm>
              <a:off x="241" y="169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MS PGothic" pitchFamily="34" charset="-128"/>
                </a:rPr>
                <a:t>Scaling</a:t>
              </a:r>
            </a:p>
          </p:txBody>
        </p:sp>
        <p:graphicFrame>
          <p:nvGraphicFramePr>
            <p:cNvPr id="562188" name="Object 12"/>
            <p:cNvGraphicFramePr>
              <a:graphicFrameLocks noChangeAspect="1"/>
            </p:cNvGraphicFramePr>
            <p:nvPr/>
          </p:nvGraphicFramePr>
          <p:xfrm>
            <a:off x="1424" y="1680"/>
            <a:ext cx="489" cy="269"/>
          </p:xfrm>
          <a:graphic>
            <a:graphicData uri="http://schemas.openxmlformats.org/presentationml/2006/ole">
              <p:oleObj spid="_x0000_s562188" name="Equation" r:id="rId6" imgW="393480" imgH="215640" progId="Equation.3">
                <p:embed/>
              </p:oleObj>
            </a:graphicData>
          </a:graphic>
        </p:graphicFrame>
        <p:graphicFrame>
          <p:nvGraphicFramePr>
            <p:cNvPr id="562189" name="Object 13"/>
            <p:cNvGraphicFramePr>
              <a:graphicFrameLocks noChangeAspect="1"/>
            </p:cNvGraphicFramePr>
            <p:nvPr/>
          </p:nvGraphicFramePr>
          <p:xfrm>
            <a:off x="3385" y="1529"/>
            <a:ext cx="725" cy="570"/>
          </p:xfrm>
          <a:graphic>
            <a:graphicData uri="http://schemas.openxmlformats.org/presentationml/2006/ole">
              <p:oleObj spid="_x0000_s562189" name="Equation" r:id="rId7" imgW="583920" imgH="457200" progId="Equation.3">
                <p:embed/>
              </p:oleObj>
            </a:graphicData>
          </a:graphic>
        </p:graphicFrame>
      </p:grpSp>
      <p:grpSp>
        <p:nvGrpSpPr>
          <p:cNvPr id="562190" name="Group 14"/>
          <p:cNvGrpSpPr>
            <a:grpSpLocks/>
          </p:cNvGrpSpPr>
          <p:nvPr/>
        </p:nvGrpSpPr>
        <p:grpSpPr bwMode="auto">
          <a:xfrm>
            <a:off x="706438" y="3203575"/>
            <a:ext cx="6418262" cy="452438"/>
            <a:chOff x="241" y="2215"/>
            <a:chExt cx="4043" cy="285"/>
          </a:xfrm>
        </p:grpSpPr>
        <p:sp>
          <p:nvSpPr>
            <p:cNvPr id="562191" name="Text Box 15"/>
            <p:cNvSpPr txBox="1">
              <a:spLocks noChangeArrowheads="1"/>
            </p:cNvSpPr>
            <p:nvPr/>
          </p:nvSpPr>
          <p:spPr bwMode="auto">
            <a:xfrm>
              <a:off x="241" y="2237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MS PGothic" pitchFamily="34" charset="-128"/>
                </a:rPr>
                <a:t>Shifting</a:t>
              </a:r>
            </a:p>
          </p:txBody>
        </p:sp>
        <p:graphicFrame>
          <p:nvGraphicFramePr>
            <p:cNvPr id="562192" name="Object 16"/>
            <p:cNvGraphicFramePr>
              <a:graphicFrameLocks noChangeAspect="1"/>
            </p:cNvGraphicFramePr>
            <p:nvPr/>
          </p:nvGraphicFramePr>
          <p:xfrm>
            <a:off x="1424" y="2215"/>
            <a:ext cx="742" cy="285"/>
          </p:xfrm>
          <a:graphic>
            <a:graphicData uri="http://schemas.openxmlformats.org/presentationml/2006/ole">
              <p:oleObj spid="_x0000_s562192" name="Equation" r:id="rId8" imgW="596880" imgH="228600" progId="Equation.3">
                <p:embed/>
              </p:oleObj>
            </a:graphicData>
          </a:graphic>
        </p:graphicFrame>
        <p:graphicFrame>
          <p:nvGraphicFramePr>
            <p:cNvPr id="562193" name="Object 17"/>
            <p:cNvGraphicFramePr>
              <a:graphicFrameLocks noChangeAspect="1"/>
            </p:cNvGraphicFramePr>
            <p:nvPr/>
          </p:nvGraphicFramePr>
          <p:xfrm>
            <a:off x="3385" y="2215"/>
            <a:ext cx="899" cy="285"/>
          </p:xfrm>
          <a:graphic>
            <a:graphicData uri="http://schemas.openxmlformats.org/presentationml/2006/ole">
              <p:oleObj spid="_x0000_s562193" name="Equation" r:id="rId9" imgW="723600" imgH="228600" progId="Equation.3">
                <p:embed/>
              </p:oleObj>
            </a:graphicData>
          </a:graphic>
        </p:graphicFrame>
      </p:grpSp>
      <p:grpSp>
        <p:nvGrpSpPr>
          <p:cNvPr id="562194" name="Group 18"/>
          <p:cNvGrpSpPr>
            <a:grpSpLocks/>
          </p:cNvGrpSpPr>
          <p:nvPr/>
        </p:nvGrpSpPr>
        <p:grpSpPr bwMode="auto">
          <a:xfrm>
            <a:off x="706438" y="3792538"/>
            <a:ext cx="5842000" cy="428625"/>
            <a:chOff x="241" y="2702"/>
            <a:chExt cx="3680" cy="270"/>
          </a:xfrm>
        </p:grpSpPr>
        <p:sp>
          <p:nvSpPr>
            <p:cNvPr id="562195" name="Text Box 19"/>
            <p:cNvSpPr txBox="1">
              <a:spLocks noChangeArrowheads="1"/>
            </p:cNvSpPr>
            <p:nvPr/>
          </p:nvSpPr>
          <p:spPr bwMode="auto">
            <a:xfrm>
              <a:off x="241" y="2716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MS PGothic" pitchFamily="34" charset="-128"/>
                </a:rPr>
                <a:t>Symmetry</a:t>
              </a:r>
            </a:p>
          </p:txBody>
        </p:sp>
        <p:graphicFrame>
          <p:nvGraphicFramePr>
            <p:cNvPr id="562196" name="Object 20"/>
            <p:cNvGraphicFramePr>
              <a:graphicFrameLocks noChangeAspect="1"/>
            </p:cNvGraphicFramePr>
            <p:nvPr/>
          </p:nvGraphicFramePr>
          <p:xfrm>
            <a:off x="1424" y="2702"/>
            <a:ext cx="410" cy="269"/>
          </p:xfrm>
          <a:graphic>
            <a:graphicData uri="http://schemas.openxmlformats.org/presentationml/2006/ole">
              <p:oleObj spid="_x0000_s562196" name="Equation" r:id="rId10" imgW="330120" imgH="215640" progId="Equation.3">
                <p:embed/>
              </p:oleObj>
            </a:graphicData>
          </a:graphic>
        </p:graphicFrame>
        <p:graphicFrame>
          <p:nvGraphicFramePr>
            <p:cNvPr id="562197" name="Object 21"/>
            <p:cNvGraphicFramePr>
              <a:graphicFrameLocks noChangeAspect="1"/>
            </p:cNvGraphicFramePr>
            <p:nvPr/>
          </p:nvGraphicFramePr>
          <p:xfrm>
            <a:off x="3385" y="2702"/>
            <a:ext cx="536" cy="270"/>
          </p:xfrm>
          <a:graphic>
            <a:graphicData uri="http://schemas.openxmlformats.org/presentationml/2006/ole">
              <p:oleObj spid="_x0000_s562197" name="Equation" r:id="rId11" imgW="431640" imgH="215640" progId="Equation.3">
                <p:embed/>
              </p:oleObj>
            </a:graphicData>
          </a:graphic>
        </p:graphicFrame>
      </p:grpSp>
      <p:grpSp>
        <p:nvGrpSpPr>
          <p:cNvPr id="562198" name="Group 22"/>
          <p:cNvGrpSpPr>
            <a:grpSpLocks/>
          </p:cNvGrpSpPr>
          <p:nvPr/>
        </p:nvGrpSpPr>
        <p:grpSpPr bwMode="auto">
          <a:xfrm>
            <a:off x="706438" y="4267200"/>
            <a:ext cx="5991225" cy="452438"/>
            <a:chOff x="241" y="3142"/>
            <a:chExt cx="3774" cy="285"/>
          </a:xfrm>
        </p:grpSpPr>
        <p:sp>
          <p:nvSpPr>
            <p:cNvPr id="562199" name="Text Box 23"/>
            <p:cNvSpPr txBox="1">
              <a:spLocks noChangeArrowheads="1"/>
            </p:cNvSpPr>
            <p:nvPr/>
          </p:nvSpPr>
          <p:spPr bwMode="auto">
            <a:xfrm>
              <a:off x="241" y="3164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 dirty="0">
                  <a:solidFill>
                    <a:srgbClr val="0070C0"/>
                  </a:solidFill>
                  <a:ea typeface="MS PGothic" pitchFamily="34" charset="-128"/>
                </a:rPr>
                <a:t>Conjugation</a:t>
              </a:r>
            </a:p>
          </p:txBody>
        </p:sp>
        <p:graphicFrame>
          <p:nvGraphicFramePr>
            <p:cNvPr id="562200" name="Object 24"/>
            <p:cNvGraphicFramePr>
              <a:graphicFrameLocks noChangeAspect="1"/>
            </p:cNvGraphicFramePr>
            <p:nvPr/>
          </p:nvGraphicFramePr>
          <p:xfrm>
            <a:off x="1424" y="3142"/>
            <a:ext cx="473" cy="285"/>
          </p:xfrm>
          <a:graphic>
            <a:graphicData uri="http://schemas.openxmlformats.org/presentationml/2006/ole">
              <p:oleObj spid="_x0000_s562200" name="Equation" r:id="rId12" imgW="380880" imgH="228600" progId="Equation.3">
                <p:embed/>
              </p:oleObj>
            </a:graphicData>
          </a:graphic>
        </p:graphicFrame>
        <p:graphicFrame>
          <p:nvGraphicFramePr>
            <p:cNvPr id="562201" name="Object 25"/>
            <p:cNvGraphicFramePr>
              <a:graphicFrameLocks noChangeAspect="1"/>
            </p:cNvGraphicFramePr>
            <p:nvPr/>
          </p:nvGraphicFramePr>
          <p:xfrm>
            <a:off x="3385" y="3142"/>
            <a:ext cx="630" cy="285"/>
          </p:xfrm>
          <a:graphic>
            <a:graphicData uri="http://schemas.openxmlformats.org/presentationml/2006/ole">
              <p:oleObj spid="_x0000_s562201" name="Equation" r:id="rId13" imgW="507960" imgH="228600" progId="Equation.3">
                <p:embed/>
              </p:oleObj>
            </a:graphicData>
          </a:graphic>
        </p:graphicFrame>
      </p:grpSp>
      <p:grpSp>
        <p:nvGrpSpPr>
          <p:cNvPr id="562202" name="Group 26"/>
          <p:cNvGrpSpPr>
            <a:grpSpLocks/>
          </p:cNvGrpSpPr>
          <p:nvPr/>
        </p:nvGrpSpPr>
        <p:grpSpPr bwMode="auto">
          <a:xfrm>
            <a:off x="706438" y="4754563"/>
            <a:ext cx="6216650" cy="427037"/>
            <a:chOff x="241" y="3514"/>
            <a:chExt cx="3916" cy="269"/>
          </a:xfrm>
        </p:grpSpPr>
        <p:sp>
          <p:nvSpPr>
            <p:cNvPr id="562203" name="Text Box 27"/>
            <p:cNvSpPr txBox="1">
              <a:spLocks noChangeArrowheads="1"/>
            </p:cNvSpPr>
            <p:nvPr/>
          </p:nvSpPr>
          <p:spPr bwMode="auto">
            <a:xfrm>
              <a:off x="241" y="3528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MS PGothic" pitchFamily="34" charset="-128"/>
                </a:rPr>
                <a:t>Convolution</a:t>
              </a:r>
            </a:p>
          </p:txBody>
        </p:sp>
        <p:graphicFrame>
          <p:nvGraphicFramePr>
            <p:cNvPr id="562204" name="Object 28"/>
            <p:cNvGraphicFramePr>
              <a:graphicFrameLocks noChangeAspect="1"/>
            </p:cNvGraphicFramePr>
            <p:nvPr/>
          </p:nvGraphicFramePr>
          <p:xfrm>
            <a:off x="1424" y="3514"/>
            <a:ext cx="867" cy="269"/>
          </p:xfrm>
          <a:graphic>
            <a:graphicData uri="http://schemas.openxmlformats.org/presentationml/2006/ole">
              <p:oleObj spid="_x0000_s562204" name="Equation" r:id="rId14" imgW="698400" imgH="215640" progId="Equation.3">
                <p:embed/>
              </p:oleObj>
            </a:graphicData>
          </a:graphic>
        </p:graphicFrame>
        <p:graphicFrame>
          <p:nvGraphicFramePr>
            <p:cNvPr id="562205" name="Object 29"/>
            <p:cNvGraphicFramePr>
              <a:graphicFrameLocks noChangeAspect="1"/>
            </p:cNvGraphicFramePr>
            <p:nvPr/>
          </p:nvGraphicFramePr>
          <p:xfrm>
            <a:off x="3385" y="3514"/>
            <a:ext cx="772" cy="269"/>
          </p:xfrm>
          <a:graphic>
            <a:graphicData uri="http://schemas.openxmlformats.org/presentationml/2006/ole">
              <p:oleObj spid="_x0000_s562205" name="Equation" r:id="rId15" imgW="622080" imgH="215640" progId="Equation.3">
                <p:embed/>
              </p:oleObj>
            </a:graphicData>
          </a:graphic>
        </p:graphicFrame>
      </p:grpSp>
      <p:grpSp>
        <p:nvGrpSpPr>
          <p:cNvPr id="562206" name="Group 30"/>
          <p:cNvGrpSpPr>
            <a:grpSpLocks/>
          </p:cNvGrpSpPr>
          <p:nvPr/>
        </p:nvGrpSpPr>
        <p:grpSpPr bwMode="auto">
          <a:xfrm>
            <a:off x="706438" y="5267325"/>
            <a:ext cx="6516687" cy="828675"/>
            <a:chOff x="241" y="3780"/>
            <a:chExt cx="4105" cy="522"/>
          </a:xfrm>
        </p:grpSpPr>
        <p:sp>
          <p:nvSpPr>
            <p:cNvPr id="562207" name="Text Box 31"/>
            <p:cNvSpPr txBox="1">
              <a:spLocks noChangeArrowheads="1"/>
            </p:cNvSpPr>
            <p:nvPr/>
          </p:nvSpPr>
          <p:spPr bwMode="auto">
            <a:xfrm>
              <a:off x="241" y="3921"/>
              <a:ext cx="1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ea typeface="MS PGothic" pitchFamily="34" charset="-128"/>
                </a:rPr>
                <a:t>Differentiation</a:t>
              </a:r>
            </a:p>
          </p:txBody>
        </p:sp>
        <p:graphicFrame>
          <p:nvGraphicFramePr>
            <p:cNvPr id="562208" name="Object 32"/>
            <p:cNvGraphicFramePr>
              <a:graphicFrameLocks noChangeAspect="1"/>
            </p:cNvGraphicFramePr>
            <p:nvPr/>
          </p:nvGraphicFramePr>
          <p:xfrm>
            <a:off x="1424" y="3780"/>
            <a:ext cx="631" cy="522"/>
          </p:xfrm>
          <a:graphic>
            <a:graphicData uri="http://schemas.openxmlformats.org/presentationml/2006/ole">
              <p:oleObj spid="_x0000_s562208" name="Equation" r:id="rId16" imgW="507960" imgH="419040" progId="Equation.3">
                <p:embed/>
              </p:oleObj>
            </a:graphicData>
          </a:graphic>
        </p:graphicFrame>
        <p:graphicFrame>
          <p:nvGraphicFramePr>
            <p:cNvPr id="562209" name="Object 33"/>
            <p:cNvGraphicFramePr>
              <a:graphicFrameLocks noChangeAspect="1"/>
            </p:cNvGraphicFramePr>
            <p:nvPr/>
          </p:nvGraphicFramePr>
          <p:xfrm>
            <a:off x="3385" y="3891"/>
            <a:ext cx="961" cy="300"/>
          </p:xfrm>
          <a:graphic>
            <a:graphicData uri="http://schemas.openxmlformats.org/presentationml/2006/ole">
              <p:oleObj spid="_x0000_s562209" name="Equation" r:id="rId17" imgW="774360" imgH="241200" progId="Equation.3">
                <p:embed/>
              </p:oleObj>
            </a:graphicData>
          </a:graphic>
        </p:graphicFrame>
      </p:grpSp>
      <p:sp>
        <p:nvSpPr>
          <p:cNvPr id="562210" name="Text Box 34"/>
          <p:cNvSpPr txBox="1">
            <a:spLocks noChangeArrowheads="1"/>
          </p:cNvSpPr>
          <p:nvPr/>
        </p:nvSpPr>
        <p:spPr bwMode="auto">
          <a:xfrm>
            <a:off x="5867400" y="6367463"/>
            <a:ext cx="207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MS PGothic" pitchFamily="34" charset="-128"/>
              </a:rPr>
              <a:t>frequency (        </a:t>
            </a:r>
            <a:r>
              <a:rPr lang="en-US" altLang="ja-JP" sz="1600" i="1">
                <a:ea typeface="MS PGothic" pitchFamily="34" charset="-128"/>
              </a:rPr>
              <a:t>      </a:t>
            </a:r>
            <a:r>
              <a:rPr lang="en-US" altLang="ja-JP" sz="1600">
                <a:ea typeface="MS PGothic" pitchFamily="34" charset="-128"/>
              </a:rPr>
              <a:t>)</a:t>
            </a:r>
          </a:p>
        </p:txBody>
      </p:sp>
      <p:graphicFrame>
        <p:nvGraphicFramePr>
          <p:cNvPr id="562211" name="Object 35"/>
          <p:cNvGraphicFramePr>
            <a:graphicFrameLocks noChangeAspect="1"/>
          </p:cNvGraphicFramePr>
          <p:nvPr/>
        </p:nvGraphicFramePr>
        <p:xfrm>
          <a:off x="7010400" y="6400800"/>
          <a:ext cx="677863" cy="349250"/>
        </p:xfrm>
        <a:graphic>
          <a:graphicData uri="http://schemas.openxmlformats.org/presentationml/2006/ole">
            <p:oleObj spid="_x0000_s562211" name="Equation" r:id="rId18" imgW="393480" imgH="203040" progId="Equation.3">
              <p:embed/>
            </p:oleObj>
          </a:graphicData>
        </a:graphic>
      </p:graphicFrame>
      <p:sp>
        <p:nvSpPr>
          <p:cNvPr id="562212" name="Text Box 36"/>
          <p:cNvSpPr txBox="1">
            <a:spLocks noChangeArrowheads="1"/>
          </p:cNvSpPr>
          <p:nvPr/>
        </p:nvSpPr>
        <p:spPr bwMode="auto">
          <a:xfrm>
            <a:off x="5902325" y="6096000"/>
            <a:ext cx="317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ea typeface="MS PGothic" pitchFamily="34" charset="-128"/>
              </a:rPr>
              <a:t>Note that these are derived using</a:t>
            </a:r>
          </a:p>
        </p:txBody>
      </p:sp>
      <p:sp>
        <p:nvSpPr>
          <p:cNvPr id="562213" name="Rectangle 37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 dirty="0">
                <a:ea typeface="MS PGothic" pitchFamily="34" charset="-128"/>
              </a:rPr>
              <a:t>Properties of Fourier </a:t>
            </a:r>
            <a:r>
              <a:rPr lang="en-US" altLang="ja-JP" sz="3600" dirty="0" smtClean="0">
                <a:ea typeface="MS PGothic" pitchFamily="34" charset="-128"/>
              </a:rPr>
              <a:t>Transform </a:t>
            </a:r>
            <a:r>
              <a:rPr lang="en-US" altLang="ja-JP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</a:t>
            </a:r>
            <a:endParaRPr lang="en-US" altLang="ja-JP" sz="3600" dirty="0">
              <a:ea typeface="MS PGothic" pitchFamily="34" charset="-128"/>
            </a:endParaRPr>
          </a:p>
        </p:txBody>
      </p:sp>
      <p:sp>
        <p:nvSpPr>
          <p:cNvPr id="619557" name="Rectangle 37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9558" name="Picture 38" descr="lec-5"/>
          <p:cNvPicPr>
            <a:picLocks noChangeAspect="1" noChangeArrowheads="1"/>
          </p:cNvPicPr>
          <p:nvPr/>
        </p:nvPicPr>
        <p:blipFill>
          <a:blip r:embed="rId3" cstate="print"/>
          <a:srcRect b="11338"/>
          <a:stretch>
            <a:fillRect/>
          </a:stretch>
        </p:blipFill>
        <p:spPr bwMode="auto">
          <a:xfrm>
            <a:off x="304800" y="953801"/>
            <a:ext cx="5791200" cy="590419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 bwMode="auto">
          <a:xfrm rot="10800000" flipV="1">
            <a:off x="4495800" y="1676400"/>
            <a:ext cx="1066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562600" y="1371600"/>
            <a:ext cx="3429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 will be used for conjugation in complex plane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09600" y="2667000"/>
            <a:ext cx="5334000" cy="41910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33400" y="3962400"/>
            <a:ext cx="5486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553200" y="3505200"/>
            <a:ext cx="2590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RO – real odd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IE – imaginary even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IO – imaginary odd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 – Real even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CE – Complex even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 – Complex odd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5486400" y="4114800"/>
            <a:ext cx="1066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715000" y="1981200"/>
            <a:ext cx="342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Substitute f instead of g in this formula to get the upper formula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5486400"/>
            <a:ext cx="28194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explained even-odd properties for Walsh, we will explain again for other transforms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7924800" y="4953000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48400" y="2667000"/>
            <a:ext cx="24384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instance, when f is R then F is RE, IO,. etc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 bwMode="auto">
          <a:xfrm rot="10800000" flipV="1">
            <a:off x="5715000" y="2928610"/>
            <a:ext cx="533400" cy="424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55" name="Picture 31" descr="noisysig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5" y="1235075"/>
            <a:ext cx="4019550" cy="1363663"/>
          </a:xfrm>
          <a:prstGeom prst="rect">
            <a:avLst/>
          </a:prstGeom>
          <a:noFill/>
        </p:spPr>
      </p:pic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00"/>
          </a:solidFill>
        </p:spPr>
        <p:txBody>
          <a:bodyPr/>
          <a:lstStyle/>
          <a:p>
            <a:r>
              <a:rPr lang="en-US" altLang="ja-JP" sz="3600" dirty="0">
                <a:ea typeface="MS PGothic" pitchFamily="34" charset="-128"/>
              </a:rPr>
              <a:t>Example </a:t>
            </a:r>
            <a:r>
              <a:rPr lang="en-US" altLang="ja-JP" sz="3600" dirty="0" smtClean="0">
                <a:ea typeface="MS PGothic" pitchFamily="34" charset="-128"/>
              </a:rPr>
              <a:t>use of Fourier: </a:t>
            </a:r>
            <a:r>
              <a:rPr lang="en-US" altLang="ja-JP" sz="3600" dirty="0">
                <a:ea typeface="MS PGothic" pitchFamily="34" charset="-128"/>
              </a:rPr>
              <a:t>Smoothing/Blurring</a:t>
            </a: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392113" y="1143000"/>
            <a:ext cx="4950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>
                <a:ea typeface="MS PGothic" pitchFamily="34" charset="-128"/>
              </a:rPr>
              <a:t>  We want a smoothed function of  </a:t>
            </a:r>
            <a:r>
              <a:rPr lang="en-US" altLang="ja-JP" sz="2000" i="1" dirty="0">
                <a:ea typeface="MS PGothic" pitchFamily="34" charset="-128"/>
              </a:rPr>
              <a:t>f(x)</a:t>
            </a:r>
          </a:p>
        </p:txBody>
      </p:sp>
      <p:graphicFrame>
        <p:nvGraphicFramePr>
          <p:cNvPr id="564228" name="Object 4"/>
          <p:cNvGraphicFramePr>
            <a:graphicFrameLocks noChangeAspect="1"/>
          </p:cNvGraphicFramePr>
          <p:nvPr/>
        </p:nvGraphicFramePr>
        <p:xfrm>
          <a:off x="1860550" y="1879600"/>
          <a:ext cx="2147888" cy="420688"/>
        </p:xfrm>
        <a:graphic>
          <a:graphicData uri="http://schemas.openxmlformats.org/presentationml/2006/ole">
            <p:oleObj spid="_x0000_s564228" name="Equation" r:id="rId5" imgW="1104840" imgH="215640" progId="Equation.3">
              <p:embed/>
            </p:oleObj>
          </a:graphicData>
        </a:graphic>
      </p:graphicFrame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639763" y="6324600"/>
            <a:ext cx="801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0070C0"/>
                </a:solidFill>
                <a:ea typeface="MS PGothic" pitchFamily="34" charset="-128"/>
              </a:rPr>
              <a:t>H(u)</a:t>
            </a:r>
            <a:r>
              <a:rPr lang="en-US" altLang="ja-JP" sz="2400" dirty="0">
                <a:solidFill>
                  <a:srgbClr val="0070C0"/>
                </a:solidFill>
                <a:ea typeface="MS PGothic" pitchFamily="34" charset="-128"/>
              </a:rPr>
              <a:t> attenuates high frequencies in </a:t>
            </a:r>
            <a:r>
              <a:rPr lang="en-US" altLang="ja-JP" sz="2400" i="1" dirty="0">
                <a:solidFill>
                  <a:srgbClr val="0070C0"/>
                </a:solidFill>
                <a:ea typeface="MS PGothic" pitchFamily="34" charset="-128"/>
              </a:rPr>
              <a:t>F(u) </a:t>
            </a:r>
            <a:r>
              <a:rPr lang="en-US" altLang="ja-JP" sz="2400" dirty="0">
                <a:ea typeface="MS PGothic" pitchFamily="34" charset="-128"/>
              </a:rPr>
              <a:t>(</a:t>
            </a:r>
            <a:r>
              <a:rPr lang="en-US" altLang="ja-JP" sz="2400" dirty="0">
                <a:solidFill>
                  <a:srgbClr val="FF3300"/>
                </a:solidFill>
                <a:ea typeface="MS PGothic" pitchFamily="34" charset="-128"/>
              </a:rPr>
              <a:t>Low-pass Filter</a:t>
            </a:r>
            <a:r>
              <a:rPr lang="en-US" altLang="ja-JP" sz="2400" dirty="0">
                <a:ea typeface="MS PGothic" pitchFamily="34" charset="-128"/>
              </a:rPr>
              <a:t>)!</a:t>
            </a:r>
            <a:endParaRPr lang="en-US" altLang="ja-JP" sz="2400" i="1" dirty="0">
              <a:ea typeface="MS PGothic" pitchFamily="34" charset="-128"/>
            </a:endParaRPr>
          </a:p>
        </p:txBody>
      </p:sp>
      <p:grpSp>
        <p:nvGrpSpPr>
          <p:cNvPr id="564230" name="Group 6"/>
          <p:cNvGrpSpPr>
            <a:grpSpLocks/>
          </p:cNvGrpSpPr>
          <p:nvPr/>
        </p:nvGrpSpPr>
        <p:grpSpPr bwMode="auto">
          <a:xfrm>
            <a:off x="392113" y="4491038"/>
            <a:ext cx="7962900" cy="1676400"/>
            <a:chOff x="247" y="2829"/>
            <a:chExt cx="5016" cy="1056"/>
          </a:xfrm>
        </p:grpSpPr>
        <p:sp>
          <p:nvSpPr>
            <p:cNvPr id="564231" name="Text Box 7"/>
            <p:cNvSpPr txBox="1">
              <a:spLocks noChangeArrowheads="1"/>
            </p:cNvSpPr>
            <p:nvPr/>
          </p:nvSpPr>
          <p:spPr bwMode="auto">
            <a:xfrm>
              <a:off x="247" y="2829"/>
              <a:ext cx="8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000" dirty="0">
                  <a:ea typeface="MS PGothic" pitchFamily="34" charset="-128"/>
                </a:rPr>
                <a:t> </a:t>
              </a:r>
              <a:r>
                <a:rPr lang="en-US" altLang="ja-JP" sz="2000" dirty="0" smtClean="0">
                  <a:ea typeface="MS PGothic" pitchFamily="34" charset="-128"/>
                </a:rPr>
                <a:t>3.  </a:t>
              </a:r>
              <a:r>
                <a:rPr lang="en-US" altLang="ja-JP" sz="2000" dirty="0">
                  <a:ea typeface="MS PGothic" pitchFamily="34" charset="-128"/>
                </a:rPr>
                <a:t>Then</a:t>
              </a:r>
            </a:p>
          </p:txBody>
        </p:sp>
        <p:graphicFrame>
          <p:nvGraphicFramePr>
            <p:cNvPr id="564232" name="Object 8"/>
            <p:cNvGraphicFramePr>
              <a:graphicFrameLocks noChangeAspect="1"/>
            </p:cNvGraphicFramePr>
            <p:nvPr/>
          </p:nvGraphicFramePr>
          <p:xfrm>
            <a:off x="846" y="3017"/>
            <a:ext cx="2021" cy="530"/>
          </p:xfrm>
          <a:graphic>
            <a:graphicData uri="http://schemas.openxmlformats.org/presentationml/2006/ole">
              <p:oleObj spid="_x0000_s564232" name="Equation" r:id="rId6" imgW="1650960" imgH="431640" progId="Equation.3">
                <p:embed/>
              </p:oleObj>
            </a:graphicData>
          </a:graphic>
        </p:graphicFrame>
        <p:graphicFrame>
          <p:nvGraphicFramePr>
            <p:cNvPr id="564233" name="Object 9"/>
            <p:cNvGraphicFramePr>
              <a:graphicFrameLocks noChangeAspect="1"/>
            </p:cNvGraphicFramePr>
            <p:nvPr/>
          </p:nvGraphicFramePr>
          <p:xfrm>
            <a:off x="875" y="3610"/>
            <a:ext cx="1321" cy="265"/>
          </p:xfrm>
          <a:graphic>
            <a:graphicData uri="http://schemas.openxmlformats.org/presentationml/2006/ole">
              <p:oleObj spid="_x0000_s564233" name="Equation" r:id="rId7" imgW="1079280" imgH="215640" progId="Equation.3">
                <p:embed/>
              </p:oleObj>
            </a:graphicData>
          </a:graphic>
        </p:graphicFrame>
        <p:grpSp>
          <p:nvGrpSpPr>
            <p:cNvPr id="564234" name="Group 10"/>
            <p:cNvGrpSpPr>
              <a:grpSpLocks/>
            </p:cNvGrpSpPr>
            <p:nvPr/>
          </p:nvGrpSpPr>
          <p:grpSpPr bwMode="auto">
            <a:xfrm>
              <a:off x="3531" y="2900"/>
              <a:ext cx="1732" cy="985"/>
              <a:chOff x="3531" y="2900"/>
              <a:chExt cx="1732" cy="985"/>
            </a:xfrm>
          </p:grpSpPr>
          <p:sp>
            <p:nvSpPr>
              <p:cNvPr id="564235" name="Line 11"/>
              <p:cNvSpPr>
                <a:spLocks noChangeShapeType="1"/>
              </p:cNvSpPr>
              <p:nvPr/>
            </p:nvSpPr>
            <p:spPr bwMode="auto">
              <a:xfrm>
                <a:off x="3531" y="3747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6" name="Line 12"/>
              <p:cNvSpPr>
                <a:spLocks noChangeShapeType="1"/>
              </p:cNvSpPr>
              <p:nvPr/>
            </p:nvSpPr>
            <p:spPr bwMode="auto">
              <a:xfrm flipV="1">
                <a:off x="4374" y="2968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7" name="Freeform 13"/>
              <p:cNvSpPr>
                <a:spLocks/>
              </p:cNvSpPr>
              <p:nvPr/>
            </p:nvSpPr>
            <p:spPr bwMode="auto">
              <a:xfrm>
                <a:off x="3571" y="3117"/>
                <a:ext cx="807" cy="624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65" y="556"/>
                  </a:cxn>
                  <a:cxn ang="0">
                    <a:pos x="576" y="353"/>
                  </a:cxn>
                  <a:cxn ang="0">
                    <a:pos x="692" y="61"/>
                  </a:cxn>
                  <a:cxn ang="0">
                    <a:pos x="807" y="0"/>
                  </a:cxn>
                </a:cxnLst>
                <a:rect l="0" t="0" r="r" b="b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8" name="Freeform 14"/>
              <p:cNvSpPr>
                <a:spLocks/>
              </p:cNvSpPr>
              <p:nvPr/>
            </p:nvSpPr>
            <p:spPr bwMode="auto">
              <a:xfrm flipH="1">
                <a:off x="4354" y="3115"/>
                <a:ext cx="807" cy="624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65" y="556"/>
                  </a:cxn>
                  <a:cxn ang="0">
                    <a:pos x="576" y="353"/>
                  </a:cxn>
                  <a:cxn ang="0">
                    <a:pos x="692" y="61"/>
                  </a:cxn>
                  <a:cxn ang="0">
                    <a:pos x="807" y="0"/>
                  </a:cxn>
                </a:cxnLst>
                <a:rect l="0" t="0" r="r" b="b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9" name="Line 15"/>
              <p:cNvSpPr>
                <a:spLocks noChangeShapeType="1"/>
              </p:cNvSpPr>
              <p:nvPr/>
            </p:nvSpPr>
            <p:spPr bwMode="auto">
              <a:xfrm>
                <a:off x="4362" y="3440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64240" name="Object 16"/>
              <p:cNvGraphicFramePr>
                <a:graphicFrameLocks noChangeAspect="1"/>
              </p:cNvGraphicFramePr>
              <p:nvPr/>
            </p:nvGraphicFramePr>
            <p:xfrm>
              <a:off x="4609" y="3033"/>
              <a:ext cx="314" cy="360"/>
            </p:xfrm>
            <a:graphic>
              <a:graphicData uri="http://schemas.openxmlformats.org/presentationml/2006/ole">
                <p:oleObj spid="_x0000_s564240" name="Equation" r:id="rId8" imgW="342720" imgH="393480" progId="Equation.3">
                  <p:embed/>
                </p:oleObj>
              </a:graphicData>
            </a:graphic>
          </p:graphicFrame>
          <p:graphicFrame>
            <p:nvGraphicFramePr>
              <p:cNvPr id="564241" name="Object 17"/>
              <p:cNvGraphicFramePr>
                <a:graphicFrameLocks noChangeAspect="1"/>
              </p:cNvGraphicFramePr>
              <p:nvPr/>
            </p:nvGraphicFramePr>
            <p:xfrm>
              <a:off x="5147" y="3757"/>
              <a:ext cx="116" cy="128"/>
            </p:xfrm>
            <a:graphic>
              <a:graphicData uri="http://schemas.openxmlformats.org/presentationml/2006/ole">
                <p:oleObj spid="_x0000_s564241" name="Equation" r:id="rId9" imgW="126720" imgH="139680" progId="Equation.3">
                  <p:embed/>
                </p:oleObj>
              </a:graphicData>
            </a:graphic>
          </p:graphicFrame>
          <p:graphicFrame>
            <p:nvGraphicFramePr>
              <p:cNvPr id="564242" name="Object 18"/>
              <p:cNvGraphicFramePr>
                <a:graphicFrameLocks noChangeAspect="1"/>
              </p:cNvGraphicFramePr>
              <p:nvPr/>
            </p:nvGraphicFramePr>
            <p:xfrm>
              <a:off x="4024" y="2900"/>
              <a:ext cx="325" cy="198"/>
            </p:xfrm>
            <a:graphic>
              <a:graphicData uri="http://schemas.openxmlformats.org/presentationml/2006/ole">
                <p:oleObj spid="_x0000_s564242" name="Equation" r:id="rId10" imgW="355320" imgH="215640" progId="Equation.3">
                  <p:embed/>
                </p:oleObj>
              </a:graphicData>
            </a:graphic>
          </p:graphicFrame>
        </p:grpSp>
      </p:grpSp>
      <p:grpSp>
        <p:nvGrpSpPr>
          <p:cNvPr id="564243" name="Group 19"/>
          <p:cNvGrpSpPr>
            <a:grpSpLocks/>
          </p:cNvGrpSpPr>
          <p:nvPr/>
        </p:nvGrpSpPr>
        <p:grpSpPr bwMode="auto">
          <a:xfrm>
            <a:off x="392113" y="2811463"/>
            <a:ext cx="7921625" cy="1684337"/>
            <a:chOff x="247" y="1814"/>
            <a:chExt cx="4990" cy="1061"/>
          </a:xfrm>
        </p:grpSpPr>
        <p:graphicFrame>
          <p:nvGraphicFramePr>
            <p:cNvPr id="564244" name="Object 20"/>
            <p:cNvGraphicFramePr>
              <a:graphicFrameLocks noChangeAspect="1"/>
            </p:cNvGraphicFramePr>
            <p:nvPr/>
          </p:nvGraphicFramePr>
          <p:xfrm>
            <a:off x="830" y="2170"/>
            <a:ext cx="2037" cy="592"/>
          </p:xfrm>
          <a:graphic>
            <a:graphicData uri="http://schemas.openxmlformats.org/presentationml/2006/ole">
              <p:oleObj spid="_x0000_s564244" name="Equation" r:id="rId11" imgW="1663560" imgH="482400" progId="Equation.3">
                <p:embed/>
              </p:oleObj>
            </a:graphicData>
          </a:graphic>
        </p:graphicFrame>
        <p:sp>
          <p:nvSpPr>
            <p:cNvPr id="564245" name="Text Box 21"/>
            <p:cNvSpPr txBox="1">
              <a:spLocks noChangeArrowheads="1"/>
            </p:cNvSpPr>
            <p:nvPr/>
          </p:nvSpPr>
          <p:spPr bwMode="auto">
            <a:xfrm>
              <a:off x="247" y="1814"/>
              <a:ext cx="2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sz="2000" dirty="0" smtClean="0">
                  <a:ea typeface="MS PGothic" pitchFamily="34" charset="-128"/>
                </a:rPr>
                <a:t>2.  </a:t>
              </a:r>
              <a:r>
                <a:rPr lang="en-US" altLang="ja-JP" sz="2000" dirty="0">
                  <a:ea typeface="MS PGothic" pitchFamily="34" charset="-128"/>
                </a:rPr>
                <a:t>Let us use a Gaussian kernel</a:t>
              </a:r>
            </a:p>
          </p:txBody>
        </p:sp>
        <p:grpSp>
          <p:nvGrpSpPr>
            <p:cNvPr id="564246" name="Group 22"/>
            <p:cNvGrpSpPr>
              <a:grpSpLocks/>
            </p:cNvGrpSpPr>
            <p:nvPr/>
          </p:nvGrpSpPr>
          <p:grpSpPr bwMode="auto">
            <a:xfrm>
              <a:off x="3529" y="1915"/>
              <a:ext cx="1708" cy="960"/>
              <a:chOff x="3529" y="1915"/>
              <a:chExt cx="1708" cy="960"/>
            </a:xfrm>
          </p:grpSpPr>
          <p:sp>
            <p:nvSpPr>
              <p:cNvPr id="564247" name="Line 23"/>
              <p:cNvSpPr>
                <a:spLocks noChangeShapeType="1"/>
              </p:cNvSpPr>
              <p:nvPr/>
            </p:nvSpPr>
            <p:spPr bwMode="auto">
              <a:xfrm>
                <a:off x="3529" y="2722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48" name="Line 24"/>
              <p:cNvSpPr>
                <a:spLocks noChangeShapeType="1"/>
              </p:cNvSpPr>
              <p:nvPr/>
            </p:nvSpPr>
            <p:spPr bwMode="auto">
              <a:xfrm flipV="1">
                <a:off x="4372" y="1943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49" name="Freeform 25"/>
              <p:cNvSpPr>
                <a:spLocks/>
              </p:cNvSpPr>
              <p:nvPr/>
            </p:nvSpPr>
            <p:spPr bwMode="auto">
              <a:xfrm>
                <a:off x="3652" y="2175"/>
                <a:ext cx="719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217" y="434"/>
                  </a:cxn>
                  <a:cxn ang="0">
                    <a:pos x="454" y="204"/>
                  </a:cxn>
                  <a:cxn ang="0">
                    <a:pos x="630" y="41"/>
                  </a:cxn>
                  <a:cxn ang="0">
                    <a:pos x="786" y="0"/>
                  </a:cxn>
                </a:cxnLst>
                <a:rect l="0" t="0" r="r" b="b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0" name="Freeform 26"/>
              <p:cNvSpPr>
                <a:spLocks/>
              </p:cNvSpPr>
              <p:nvPr/>
            </p:nvSpPr>
            <p:spPr bwMode="auto">
              <a:xfrm flipH="1">
                <a:off x="4356" y="2173"/>
                <a:ext cx="705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217" y="434"/>
                  </a:cxn>
                  <a:cxn ang="0">
                    <a:pos x="454" y="204"/>
                  </a:cxn>
                  <a:cxn ang="0">
                    <a:pos x="630" y="41"/>
                  </a:cxn>
                  <a:cxn ang="0">
                    <a:pos x="786" y="0"/>
                  </a:cxn>
                </a:cxnLst>
                <a:rect l="0" t="0" r="r" b="b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1" name="Line 27"/>
              <p:cNvSpPr>
                <a:spLocks noChangeShapeType="1"/>
              </p:cNvSpPr>
              <p:nvPr/>
            </p:nvSpPr>
            <p:spPr bwMode="auto">
              <a:xfrm>
                <a:off x="4371" y="2426"/>
                <a:ext cx="332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64252" name="Object 28"/>
              <p:cNvGraphicFramePr>
                <a:graphicFrameLocks noChangeAspect="1"/>
              </p:cNvGraphicFramePr>
              <p:nvPr/>
            </p:nvGraphicFramePr>
            <p:xfrm>
              <a:off x="4484" y="2445"/>
              <a:ext cx="187" cy="171"/>
            </p:xfrm>
            <a:graphic>
              <a:graphicData uri="http://schemas.openxmlformats.org/presentationml/2006/ole">
                <p:oleObj spid="_x0000_s564252" name="Equation" r:id="rId12" imgW="152280" imgH="139680" progId="Equation.3">
                  <p:embed/>
                </p:oleObj>
              </a:graphicData>
            </a:graphic>
          </p:graphicFrame>
          <p:graphicFrame>
            <p:nvGraphicFramePr>
              <p:cNvPr id="564253" name="Object 29"/>
              <p:cNvGraphicFramePr>
                <a:graphicFrameLocks noChangeAspect="1"/>
              </p:cNvGraphicFramePr>
              <p:nvPr/>
            </p:nvGraphicFramePr>
            <p:xfrm>
              <a:off x="4051" y="1915"/>
              <a:ext cx="267" cy="198"/>
            </p:xfrm>
            <a:graphic>
              <a:graphicData uri="http://schemas.openxmlformats.org/presentationml/2006/ole">
                <p:oleObj spid="_x0000_s564253" name="Equation" r:id="rId13" imgW="291960" imgH="215640" progId="Equation.3">
                  <p:embed/>
                </p:oleObj>
              </a:graphicData>
            </a:graphic>
          </p:graphicFrame>
          <p:graphicFrame>
            <p:nvGraphicFramePr>
              <p:cNvPr id="564254" name="Object 30"/>
              <p:cNvGraphicFramePr>
                <a:graphicFrameLocks noChangeAspect="1"/>
              </p:cNvGraphicFramePr>
              <p:nvPr/>
            </p:nvGraphicFramePr>
            <p:xfrm>
              <a:off x="5120" y="2747"/>
              <a:ext cx="117" cy="128"/>
            </p:xfrm>
            <a:graphic>
              <a:graphicData uri="http://schemas.openxmlformats.org/presentationml/2006/ole">
                <p:oleObj spid="_x0000_s564254" name="Equation" r:id="rId14" imgW="126720" imgH="139680" progId="Equation.3">
                  <p:embed/>
                </p:oleObj>
              </a:graphicData>
            </a:graphic>
          </p:graphicFrame>
        </p:grpSp>
      </p:grpSp>
      <p:cxnSp>
        <p:nvCxnSpPr>
          <p:cNvPr id="34" name="Straight Arrow Connector 33"/>
          <p:cNvCxnSpPr>
            <a:stCxn id="564245" idx="3"/>
          </p:cNvCxnSpPr>
          <p:nvPr/>
        </p:nvCxnSpPr>
        <p:spPr bwMode="auto">
          <a:xfrm>
            <a:off x="4339027" y="3011518"/>
            <a:ext cx="1909373" cy="722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029200" y="1524000"/>
            <a:ext cx="1143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0" y="1828800"/>
            <a:ext cx="16764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we do this in spectral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5162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Images are Discrete</a:t>
            </a:r>
            <a:b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discrete Fourier applies</a:t>
            </a:r>
            <a:endParaRPr lang="en-US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Image as a Discrete Function</a:t>
            </a:r>
          </a:p>
        </p:txBody>
      </p:sp>
      <p:pic>
        <p:nvPicPr>
          <p:cNvPr id="566275" name="Picture 3" descr="image_fu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219200"/>
            <a:ext cx="5410200" cy="5049838"/>
          </a:xfrm>
          <a:prstGeom prst="rect">
            <a:avLst/>
          </a:prstGeom>
          <a:noFill/>
        </p:spPr>
      </p:pic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ja-JP" sz="3600">
                <a:ea typeface="MS PGothic" pitchFamily="34" charset="-128"/>
              </a:rPr>
              <a:t>Digital Images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sz="2800" dirty="0">
                <a:ea typeface="MS PGothic" pitchFamily="34" charset="-128"/>
              </a:rPr>
              <a:t>The scene is</a:t>
            </a:r>
          </a:p>
          <a:p>
            <a:pPr lvl="1">
              <a:lnSpc>
                <a:spcPct val="80000"/>
              </a:lnSpc>
            </a:pPr>
            <a:r>
              <a:rPr lang="en-US" altLang="ja-JP" sz="2400" b="1" dirty="0">
                <a:solidFill>
                  <a:srgbClr val="00B0F0"/>
                </a:solidFill>
                <a:ea typeface="MS PGothic" pitchFamily="34" charset="-128"/>
              </a:rPr>
              <a:t>projected</a:t>
            </a:r>
            <a:r>
              <a:rPr lang="en-US" altLang="ja-JP" sz="2400" dirty="0">
                <a:ea typeface="MS PGothic" pitchFamily="34" charset="-128"/>
              </a:rPr>
              <a:t> on a 2D plane, </a:t>
            </a:r>
          </a:p>
          <a:p>
            <a:pPr lvl="1">
              <a:lnSpc>
                <a:spcPct val="80000"/>
              </a:lnSpc>
            </a:pPr>
            <a:r>
              <a:rPr lang="en-US" altLang="ja-JP" sz="2400" b="1" dirty="0">
                <a:solidFill>
                  <a:srgbClr val="00B0F0"/>
                </a:solidFill>
                <a:ea typeface="MS PGothic" pitchFamily="34" charset="-128"/>
              </a:rPr>
              <a:t>sampled</a:t>
            </a:r>
            <a:r>
              <a:rPr lang="en-US" altLang="ja-JP" sz="2400" dirty="0">
                <a:ea typeface="MS PGothic" pitchFamily="34" charset="-128"/>
              </a:rPr>
              <a:t> on a regular grid, and each sample is</a:t>
            </a:r>
          </a:p>
          <a:p>
            <a:pPr lvl="1">
              <a:lnSpc>
                <a:spcPct val="80000"/>
              </a:lnSpc>
            </a:pPr>
            <a:r>
              <a:rPr lang="en-US" altLang="ja-JP" sz="2400" b="1" dirty="0">
                <a:solidFill>
                  <a:srgbClr val="00B0F0"/>
                </a:solidFill>
                <a:ea typeface="MS PGothic" pitchFamily="34" charset="-128"/>
              </a:rPr>
              <a:t>quantized</a:t>
            </a:r>
            <a:r>
              <a:rPr lang="en-US" altLang="ja-JP" sz="2400" b="1" dirty="0">
                <a:ea typeface="MS PGothic" pitchFamily="34" charset="-128"/>
              </a:rPr>
              <a:t> </a:t>
            </a:r>
            <a:r>
              <a:rPr lang="en-US" altLang="ja-JP" sz="2400" dirty="0">
                <a:ea typeface="MS PGothic" pitchFamily="34" charset="-128"/>
              </a:rPr>
              <a:t>(rounded to the nearest integer)</a:t>
            </a: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544513" y="3719513"/>
            <a:ext cx="792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ea typeface="MS PGothic" pitchFamily="34" charset="-128"/>
              </a:rPr>
              <a:t>Image as a matrix</a:t>
            </a:r>
          </a:p>
        </p:txBody>
      </p:sp>
      <p:pic>
        <p:nvPicPr>
          <p:cNvPr id="568325" name="Picture 5" descr="con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7725" y="4606925"/>
            <a:ext cx="5391150" cy="1930400"/>
          </a:xfrm>
          <a:prstGeom prst="rect">
            <a:avLst/>
          </a:prstGeom>
          <a:noFill/>
        </p:spPr>
      </p:pic>
      <p:sp>
        <p:nvSpPr>
          <p:cNvPr id="568326" name="Line 6"/>
          <p:cNvSpPr>
            <a:spLocks noChangeShapeType="1"/>
          </p:cNvSpPr>
          <p:nvPr/>
        </p:nvSpPr>
        <p:spPr bwMode="auto">
          <a:xfrm>
            <a:off x="1974850" y="46069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683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75" y="4640263"/>
            <a:ext cx="809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8328" name="Line 8"/>
          <p:cNvSpPr>
            <a:spLocks noChangeShapeType="1"/>
          </p:cNvSpPr>
          <p:nvPr/>
        </p:nvSpPr>
        <p:spPr bwMode="auto">
          <a:xfrm rot="16200000" flipH="1">
            <a:off x="2432050" y="418465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683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4875" y="4151313"/>
            <a:ext cx="12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8330" name="Object 10"/>
          <p:cNvGraphicFramePr>
            <a:graphicFrameLocks noChangeAspect="1"/>
          </p:cNvGraphicFramePr>
          <p:nvPr/>
        </p:nvGraphicFramePr>
        <p:xfrm>
          <a:off x="2667000" y="2895600"/>
          <a:ext cx="3725863" cy="452438"/>
        </p:xfrm>
        <a:graphic>
          <a:graphicData uri="http://schemas.openxmlformats.org/presentationml/2006/ole">
            <p:oleObj spid="_x0000_s568330" name="Equation" r:id="rId9" imgW="1777680" imgH="215640" progId="Equation.3">
              <p:embed/>
            </p:oleObj>
          </a:graphicData>
        </a:graphic>
      </p:graphicFrame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609600" y="838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3810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Fourier Transform is invertible operator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Math Review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Periodic functions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Amplitude, Phase and Frequency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Complex number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Amplitude and Phase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u="sng" smtClean="0"/>
              <a:t>Fourier Analysis</a:t>
            </a:r>
            <a:r>
              <a:rPr lang="en-US" sz="1600" smtClean="0"/>
              <a:t> (Forward Transform)</a:t>
            </a:r>
            <a:br>
              <a:rPr lang="en-US" sz="1600" smtClean="0"/>
            </a:br>
            <a:r>
              <a:rPr lang="en-US" sz="1600" smtClean="0"/>
              <a:t>Decomposition of periodic signal into cosine waves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u="sng" smtClean="0"/>
              <a:t>Fourier Synthesis</a:t>
            </a:r>
            <a:r>
              <a:rPr lang="en-US" sz="1600" smtClean="0"/>
              <a:t> (Inverse Transform)</a:t>
            </a:r>
            <a:br>
              <a:rPr lang="en-US" sz="1600" smtClean="0"/>
            </a:br>
            <a:r>
              <a:rPr lang="en-US" sz="1600" smtClean="0"/>
              <a:t>Summation of cosine waves into multi-frequency waveform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Fourier Transforms in 1D, 2D, 3D, 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Image Analysis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Image (real-valued)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Transform (complex-valued, amplitude plot)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66800"/>
            <a:ext cx="381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Fourier Filters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Low-pass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High-pass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Band-pass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Band-stop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Convolution Theorem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/>
              <a:t>Deconvolute</a:t>
            </a:r>
            <a:r>
              <a:rPr lang="en-US" sz="1800" dirty="0" smtClean="0"/>
              <a:t> by Division in Fourier Space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All Fourier Filters can be expressed as real-space Convolution Kernels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Lens does Fourier transforms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Diffraction Microscopy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are in this class?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We defined continuous Fourier Transform</a:t>
            </a:r>
          </a:p>
          <a:p>
            <a:r>
              <a:rPr lang="en-US" dirty="0" smtClean="0"/>
              <a:t>We defined discrete Fourier Transform DFT</a:t>
            </a:r>
          </a:p>
          <a:p>
            <a:r>
              <a:rPr lang="en-US" dirty="0" smtClean="0"/>
              <a:t>DFT is calculated by matrix multiplication</a:t>
            </a:r>
          </a:p>
          <a:p>
            <a:r>
              <a:rPr lang="en-US" dirty="0" smtClean="0"/>
              <a:t>It is slow</a:t>
            </a:r>
          </a:p>
          <a:p>
            <a:r>
              <a:rPr lang="en-US" dirty="0" smtClean="0"/>
              <a:t>We will need factorizations, </a:t>
            </a:r>
            <a:r>
              <a:rPr lang="en-US" dirty="0" err="1" smtClean="0"/>
              <a:t>Kroneckers</a:t>
            </a:r>
            <a:r>
              <a:rPr lang="en-US" dirty="0" smtClean="0"/>
              <a:t>, recursions and butterflies to calculate it faster.</a:t>
            </a:r>
          </a:p>
          <a:p>
            <a:r>
              <a:rPr lang="en-US" dirty="0" smtClean="0"/>
              <a:t>Only then </a:t>
            </a:r>
            <a:r>
              <a:rPr lang="en-US" dirty="0" smtClean="0">
                <a:solidFill>
                  <a:srgbClr val="FF0000"/>
                </a:solidFill>
              </a:rPr>
              <a:t>FT</a:t>
            </a:r>
            <a:r>
              <a:rPr lang="en-US" dirty="0" smtClean="0"/>
              <a:t> will become a really useful tool, </a:t>
            </a:r>
            <a:r>
              <a:rPr lang="en-US" dirty="0" smtClean="0">
                <a:solidFill>
                  <a:srgbClr val="FF0000"/>
                </a:solidFill>
              </a:rPr>
              <a:t>FFT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Wikipedia</a:t>
            </a:r>
          </a:p>
          <a:p>
            <a:pPr eaLnBrk="1" hangingPunct="1"/>
            <a:r>
              <a:rPr lang="en-US" smtClean="0"/>
              <a:t>Mathworld</a:t>
            </a:r>
          </a:p>
          <a:p>
            <a:pPr eaLnBrk="1" hangingPunct="1"/>
            <a:r>
              <a:rPr lang="en-US" i="1" smtClean="0"/>
              <a:t>The Fourier Transform and its Applications.</a:t>
            </a:r>
            <a:r>
              <a:rPr lang="en-US" smtClean="0"/>
              <a:t>  Ronald Bracewell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x,y) = t ( f(x,y) 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685.75"/>
  <p:tag name="PICTUREFILESIZE" val="80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(x,y) = f(t_x(x,y), t_y(x,y) 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16.125"/>
  <p:tag name="PICTUREFILESIZE" val="131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</TotalTime>
  <Words>3053</Words>
  <Application>Microsoft Office PowerPoint</Application>
  <PresentationFormat>On-screen Show (4:3)</PresentationFormat>
  <Paragraphs>818</Paragraphs>
  <Slides>102</Slides>
  <Notes>92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Default Design</vt:lpstr>
      <vt:lpstr>3_Default Design</vt:lpstr>
      <vt:lpstr>Equation</vt:lpstr>
      <vt:lpstr>Chart</vt:lpstr>
      <vt:lpstr>Slide 1</vt:lpstr>
      <vt:lpstr>Review - Image as a Function</vt:lpstr>
      <vt:lpstr>Image as a Function</vt:lpstr>
      <vt:lpstr>Linear Transformations on Images</vt:lpstr>
      <vt:lpstr>Transformations on Images  </vt:lpstr>
      <vt:lpstr>Slide 6</vt:lpstr>
      <vt:lpstr>Linear Shift Invariant Systems (LSIS)</vt:lpstr>
      <vt:lpstr>Example of LSIS: ideal lens</vt:lpstr>
      <vt:lpstr>A Reminder of a Convolution concept</vt:lpstr>
      <vt:lpstr>LSIS is Doing a Convolution</vt:lpstr>
      <vt:lpstr>Convolution – two more Examples</vt:lpstr>
      <vt:lpstr>Slide 12</vt:lpstr>
      <vt:lpstr>Convolution Kernel – Impulse Response</vt:lpstr>
      <vt:lpstr>Point Spread Function</vt:lpstr>
      <vt:lpstr>Point Spread Function</vt:lpstr>
      <vt:lpstr>Properties of Convolution</vt:lpstr>
      <vt:lpstr>Slide 17</vt:lpstr>
      <vt:lpstr>How to Represent Signals?</vt:lpstr>
      <vt:lpstr>Mr. Jean Baptiste Fourier  and Fourier Transform idea</vt:lpstr>
      <vt:lpstr>Jean Baptiste Joseph Fourier (1768-1830)</vt:lpstr>
      <vt:lpstr>A Sum of Sinusoids</vt:lpstr>
      <vt:lpstr>Math Review - Complex numbers</vt:lpstr>
      <vt:lpstr>Math Review - Complex numbers</vt:lpstr>
      <vt:lpstr>Math Review – Complex Numbers</vt:lpstr>
      <vt:lpstr>Math Review – Complex Numbers and Cosine Waves</vt:lpstr>
      <vt:lpstr>Fourier Transform Idea</vt:lpstr>
      <vt:lpstr>Math Review - Periodic Functions –  more illustrations to our formalism</vt:lpstr>
      <vt:lpstr>Math Review - Periodic Functions</vt:lpstr>
      <vt:lpstr>Math Review - Attributes of cosine wave</vt:lpstr>
      <vt:lpstr>Math Review - Attributes of cosine wave</vt:lpstr>
      <vt:lpstr>Math Review - Attributes of cosine wave</vt:lpstr>
      <vt:lpstr>Time and Frequency</vt:lpstr>
      <vt:lpstr>Time and Frequency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Fourier Transform is Just a change of basis</vt:lpstr>
      <vt:lpstr>Fourier Transform is Just a change of basis</vt:lpstr>
      <vt:lpstr>IFT: Just a change of basis</vt:lpstr>
      <vt:lpstr>Fourier Transform is an invertible operator</vt:lpstr>
      <vt:lpstr>Fourier Transform is an invertible operator</vt:lpstr>
      <vt:lpstr>Continuous Fourier Transform</vt:lpstr>
      <vt:lpstr>Continuous Fourier Transform</vt:lpstr>
      <vt:lpstr>Some Conventions for Fourier Transforms</vt:lpstr>
      <vt:lpstr>Fourier Analysis</vt:lpstr>
      <vt:lpstr>Fourier Analysis in 1D.  Audio signals </vt:lpstr>
      <vt:lpstr>Fourier Analysis in 1D.  Audio signals </vt:lpstr>
      <vt:lpstr>Fourier Analysis in 1D.  Spectrum Analyzer.</vt:lpstr>
      <vt:lpstr>Fourier Synthesis</vt:lpstr>
      <vt:lpstr>Example: Fourier Synthesis of Boxcar Function</vt:lpstr>
      <vt:lpstr>k=1.  One cycle per period</vt:lpstr>
      <vt:lpstr>k=2.  Two cycles per period</vt:lpstr>
      <vt:lpstr>k=3.  Three cycles per period</vt:lpstr>
      <vt:lpstr>Fourier Synthesis.  N Cycles</vt:lpstr>
      <vt:lpstr>Example: Fourier Synthesis of a 2D Function</vt:lpstr>
      <vt:lpstr>Fourier Synthesis of a 2D Function</vt:lpstr>
      <vt:lpstr>Fourier Filters</vt:lpstr>
      <vt:lpstr>Low and High Frequency Image Filters</vt:lpstr>
      <vt:lpstr>Frequency-based Filters</vt:lpstr>
      <vt:lpstr>Cutoff Low-pass Filter</vt:lpstr>
      <vt:lpstr>Butterworth Low-pass Filter</vt:lpstr>
      <vt:lpstr>Gaussian Low-pass Filter</vt:lpstr>
      <vt:lpstr>Butterworth High-pass Filter</vt:lpstr>
      <vt:lpstr>How the filter looks in 2D</vt:lpstr>
      <vt:lpstr>Convolution again</vt:lpstr>
      <vt:lpstr>Convolution</vt:lpstr>
      <vt:lpstr>Convolution in 2D</vt:lpstr>
      <vt:lpstr>Microscope Point-Spread-Function is Convolution</vt:lpstr>
      <vt:lpstr>Convolution Theorem</vt:lpstr>
      <vt:lpstr>Lowpass Filtering by Convolution</vt:lpstr>
      <vt:lpstr>Lens Performs Fourier Transform</vt:lpstr>
      <vt:lpstr>Contrast Theory</vt:lpstr>
      <vt:lpstr>Gibbs Ringing</vt:lpstr>
      <vt:lpstr>Fourier Transform Math Properties</vt:lpstr>
      <vt:lpstr>Fourier Transform – more formally</vt:lpstr>
      <vt:lpstr>Slide 82</vt:lpstr>
      <vt:lpstr>Fourier Transform Pairs (I)</vt:lpstr>
      <vt:lpstr>Fourier Transform Pairs (I)</vt:lpstr>
      <vt:lpstr>Fourier Transform Pairs (I)</vt:lpstr>
      <vt:lpstr>Fourier Transform and Convolution  </vt:lpstr>
      <vt:lpstr>Fourier Transform and Convolution</vt:lpstr>
      <vt:lpstr>MAIN THEOREM OF MODERN IMAGE PROCESSING:</vt:lpstr>
      <vt:lpstr>Fourier Transform and Convolution</vt:lpstr>
      <vt:lpstr>Properties of Fourier Transform  </vt:lpstr>
      <vt:lpstr>Properties of Fourier Transform 1</vt:lpstr>
      <vt:lpstr>Properties of Fourier Transform 2</vt:lpstr>
      <vt:lpstr>Example use of Fourier: Smoothing/Blurring</vt:lpstr>
      <vt:lpstr>Our Images are Discrete  so discrete Fourier applies</vt:lpstr>
      <vt:lpstr>Image as a Discrete Function</vt:lpstr>
      <vt:lpstr>Digital Images</vt:lpstr>
      <vt:lpstr>Review</vt:lpstr>
      <vt:lpstr>Where we are in this class?</vt:lpstr>
      <vt:lpstr>Further Reading</vt:lpstr>
      <vt:lpstr>Slide 100</vt:lpstr>
      <vt:lpstr>Filtering with EMAN2</vt:lpstr>
      <vt:lpstr>Sources of slides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Perkowski</dc:creator>
  <cp:lastModifiedBy>mperkows</cp:lastModifiedBy>
  <cp:revision>1277</cp:revision>
  <cp:lastPrinted>1601-01-01T00:00:00Z</cp:lastPrinted>
  <dcterms:created xsi:type="dcterms:W3CDTF">1601-01-01T00:00:00Z</dcterms:created>
  <dcterms:modified xsi:type="dcterms:W3CDTF">2011-02-09T04:51:12Z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